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1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9" d="100"/>
          <a:sy n="109" d="100"/>
        </p:scale>
        <p:origin x="786"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4f839f3278_0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g4f839f3278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54395c9349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54395c9349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 addition to height and width we also measured leaf length and width</a:t>
            </a:r>
            <a:endParaRPr/>
          </a:p>
          <a:p>
            <a:pPr marL="0" lvl="0" indent="0" algn="l" rtl="0">
              <a:spcBef>
                <a:spcPts val="0"/>
              </a:spcBef>
              <a:spcAft>
                <a:spcPts val="0"/>
              </a:spcAft>
              <a:buNone/>
            </a:pPr>
            <a:r>
              <a:rPr lang="en"/>
              <a:t>signif longer in OH, dont mention error bars, older leaves are senessing bc of aphid damage and new leaves growing but they were shorter</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54395c9349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 name="Google Shape;158;g54395c934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Mention silimar pattern, OH had longer+wider leaves, Not just higher, higher over time, just say signif interaction</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5451b6f60b_0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 name="Google Shape;165;g5451b6f60b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Transition: remember we also looked at abundance of herbivores and herbivory. We didnt find many herbivores but we did find aphids so were presenting analysis of aphids here. We used data later in the season bc there was nothing before, were no aphids prior to this date, aphid No. highly variable populations</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5451b6f60b_0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5451b6f60b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Herbivory by leaf chewing insects or caterpillars</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4f839f3278_0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4f839f3278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we shouldnt plant seeds from X in X, this is 1st year of multi year project, interesting thqt were seeing diff already in 1st year, expecting greater differences as plants mature</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562041bf5d_0_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562041bf5d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5484c53443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5484c53443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4eb6d27eb7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4eb6d27eb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Be informal/conversational, Produce thick latex full of cardenolides, disrupt Na K pump which stops heart, Monarch have adaptation which prevents from harming them, sequester for their own protection</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50b6d0833e_0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 name="Google Shape;69;g50b6d0833e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Eastern migratory population, in overwintering grounds in Mexico over past 20 years, You may have heard of this but In recent years monarch populations have declined. Populations fluctuate from year to year but overall there is a decline. It is hypothesized that this could be caused by limited access to milkweed on this long journey, state hypothesis, limits monarch population. DONT MENTION LOSS OF MEXICO HABITAT. There are sev hypothesis, one of which is milkweed</a:t>
            </a:r>
            <a:endParaRPr sz="1800">
              <a:solidFill>
                <a:schemeClr val="dk2"/>
              </a:solidFill>
            </a:endParaRPr>
          </a:p>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4eb6d27eb7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 name="Google Shape;79;g4eb6d27eb7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400"/>
              <a:t>Several hypothesis, one of which is …</a:t>
            </a:r>
            <a:endParaRPr sz="1400"/>
          </a:p>
          <a:p>
            <a:pPr marL="0" lvl="0" indent="0" algn="l" rtl="0">
              <a:lnSpc>
                <a:spcPct val="100000"/>
              </a:lnSpc>
              <a:spcBef>
                <a:spcPts val="0"/>
              </a:spcBef>
              <a:spcAft>
                <a:spcPts val="0"/>
              </a:spcAft>
              <a:buNone/>
            </a:pPr>
            <a:r>
              <a:rPr lang="en" sz="1400"/>
              <a:t>Say: Milkweed have large range, mention genetic differences. if plant seeds from elsewhere that aren't adapted to local conditions, they may not grow as well</a:t>
            </a:r>
            <a:endParaRPr sz="1400"/>
          </a:p>
          <a:p>
            <a:pPr marL="0" lvl="0" indent="0" algn="l" rtl="0">
              <a:lnSpc>
                <a:spcPct val="100000"/>
              </a:lnSpc>
              <a:spcBef>
                <a:spcPts val="0"/>
              </a:spcBef>
              <a:spcAft>
                <a:spcPts val="0"/>
              </a:spcAft>
              <a:buNone/>
            </a:pPr>
            <a:r>
              <a:rPr lang="en" sz="1400"/>
              <a:t>Say: agencies are distributiong seeds, but abiotic vs biotic selection agents, which is more important for local adaptation isnt well resolved, both influence evolution of the plants. what isnt understood is what drives it, purpose of this study</a:t>
            </a:r>
            <a:endParaRPr sz="1400"/>
          </a:p>
          <a:p>
            <a:pPr marL="0" lvl="0" indent="0" algn="l" rtl="0">
              <a:lnSpc>
                <a:spcPct val="100000"/>
              </a:lnSpc>
              <a:spcBef>
                <a:spcPts val="0"/>
              </a:spcBef>
              <a:spcAft>
                <a:spcPts val="0"/>
              </a:spcAft>
              <a:buNone/>
            </a:pPr>
            <a:r>
              <a:rPr lang="en" sz="1400"/>
              <a:t>To do that we employed cG experiment</a:t>
            </a:r>
            <a:endParaRPr sz="14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5484c53443_0_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5484c53443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A-D= populations and locations, not individual plants. cG experiments commonly used in ecology, allow to determine if variation btwn and among populations is caused by environmental or genetic effects.</a:t>
            </a:r>
            <a:endParaRPr/>
          </a:p>
          <a:p>
            <a:pPr marL="0" lvl="0" indent="0" algn="l" rtl="0">
              <a:spcBef>
                <a:spcPts val="0"/>
              </a:spcBef>
              <a:spcAft>
                <a:spcPts val="0"/>
              </a:spcAft>
              <a:buNone/>
            </a:pPr>
            <a:r>
              <a:rPr lang="en"/>
              <a:t>X axis: environment, 4 members of a location, same species. Variable: source population. 2 outcomes: one on left or one on right. In left population.</a:t>
            </a:r>
            <a:endParaRPr/>
          </a:p>
          <a:p>
            <a:pPr marL="0" lvl="0" indent="0" algn="l" rtl="0">
              <a:spcBef>
                <a:spcPts val="0"/>
              </a:spcBef>
              <a:spcAft>
                <a:spcPts val="0"/>
              </a:spcAft>
              <a:buNone/>
            </a:pPr>
            <a:r>
              <a:rPr lang="en"/>
              <a:t>Same species different ecotypes, genetically distinct populations. Animate graph first, explain question, either or. Then common garden, take plants + grow in 1 location. Then botom left, 1 possible outcome. Lastly bottom right graph, other option, removed environmental differences</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54395c9349_0_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54395c9349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Collab with other univ we obtained seeds from 5 pops, point out where came from and range of lat + longitude, significant enough that the environments are different, growing season length shorter up N, how quickly plants grow, maritime vs continental</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5043f9992d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g5043f9992d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Located at Claytor Nature Center</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507ead4fc2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g507ead4fc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400">
                <a:solidFill>
                  <a:schemeClr val="dk2"/>
                </a:solidFill>
              </a:rPr>
              <a:t>mention May-Aug (biweekly part)</a:t>
            </a:r>
            <a:endParaRPr sz="1400">
              <a:solidFill>
                <a:schemeClr val="dk2"/>
              </a:solidFill>
            </a:endParaRPr>
          </a:p>
          <a:p>
            <a:pPr marL="0" lvl="0" indent="0" algn="l" rtl="0">
              <a:lnSpc>
                <a:spcPct val="115000"/>
              </a:lnSpc>
              <a:spcBef>
                <a:spcPts val="1600"/>
              </a:spcBef>
              <a:spcAft>
                <a:spcPts val="0"/>
              </a:spcAft>
              <a:buNone/>
            </a:pPr>
            <a:r>
              <a:rPr lang="en" sz="1400">
                <a:solidFill>
                  <a:schemeClr val="dk2"/>
                </a:solidFill>
              </a:rPr>
              <a:t>We also recorded…</a:t>
            </a:r>
            <a:endParaRPr sz="1400">
              <a:solidFill>
                <a:schemeClr val="dk2"/>
              </a:solidFill>
            </a:endParaRPr>
          </a:p>
          <a:p>
            <a:pPr marL="0" lvl="0" indent="0" algn="l" rtl="0">
              <a:lnSpc>
                <a:spcPct val="115000"/>
              </a:lnSpc>
              <a:spcBef>
                <a:spcPts val="1600"/>
              </a:spcBef>
              <a:spcAft>
                <a:spcPts val="1600"/>
              </a:spcAft>
              <a:buNone/>
            </a:pPr>
            <a:r>
              <a:rPr lang="en" sz="1400">
                <a:solidFill>
                  <a:schemeClr val="dk2"/>
                </a:solidFill>
              </a:rPr>
              <a:t>Transition to mention results. Now lets look at the results</a:t>
            </a:r>
            <a:endParaRPr sz="1400">
              <a:solidFill>
                <a:schemeClr val="dk2"/>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5524f9ad6a_0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5524f9ad6a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We’re going to start first with some plant growth traits. We used repeated measures anova, 5 lines = 5 populations, collect measurements for same individual over time, looking for interaction btwn effect of time and treatment which in this case is source population, </a:t>
            </a:r>
            <a:r>
              <a:rPr lang="en" u="sng"/>
              <a:t>significant effect of populations over time</a:t>
            </a:r>
            <a:endParaRPr u="sng"/>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3.png"/><Relationship Id="rId5" Type="http://schemas.openxmlformats.org/officeDocument/2006/relationships/hyperlink" Target="http://evolution-textbook.org/content/free/notes/ch21/ch21-f08.html" TargetMode="External"/><Relationship Id="rId4" Type="http://schemas.openxmlformats.org/officeDocument/2006/relationships/hyperlink" Target="https://eatreadscience.com/2015/11/08/resistance-to-plant-toxins-in-milkweed-butterflies-is-linked-to-toxin-storage-for-defense/"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subTitle" idx="1"/>
          </p:nvPr>
        </p:nvSpPr>
        <p:spPr>
          <a:xfrm>
            <a:off x="311700" y="3393825"/>
            <a:ext cx="8520600"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Emily Dougherty and Matthew Geiger</a:t>
            </a:r>
            <a:endParaRPr/>
          </a:p>
          <a:p>
            <a:pPr marL="0" lvl="0" indent="0" algn="l" rtl="0">
              <a:spcBef>
                <a:spcPts val="0"/>
              </a:spcBef>
              <a:spcAft>
                <a:spcPts val="0"/>
              </a:spcAft>
              <a:buNone/>
            </a:pPr>
            <a:endParaRPr sz="600"/>
          </a:p>
        </p:txBody>
      </p:sp>
      <p:sp>
        <p:nvSpPr>
          <p:cNvPr id="55" name="Google Shape;55;p13"/>
          <p:cNvSpPr txBox="1"/>
          <p:nvPr/>
        </p:nvSpPr>
        <p:spPr>
          <a:xfrm>
            <a:off x="7701000" y="4732425"/>
            <a:ext cx="1443000" cy="16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600">
                <a:solidFill>
                  <a:schemeClr val="dk2"/>
                </a:solidFill>
              </a:rPr>
              <a:t>Source: https://animals.howstuffworks.com/insects/all-is-not-lost-monarchs.htm</a:t>
            </a:r>
            <a:endParaRPr/>
          </a:p>
        </p:txBody>
      </p:sp>
      <p:sp>
        <p:nvSpPr>
          <p:cNvPr id="56" name="Google Shape;56;p13"/>
          <p:cNvSpPr txBox="1">
            <a:spLocks noGrp="1"/>
          </p:cNvSpPr>
          <p:nvPr>
            <p:ph type="ctrTitle"/>
          </p:nvPr>
        </p:nvSpPr>
        <p:spPr>
          <a:xfrm>
            <a:off x="311708" y="1207675"/>
            <a:ext cx="8520600" cy="2052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4800">
                <a:solidFill>
                  <a:srgbClr val="222222"/>
                </a:solidFill>
                <a:highlight>
                  <a:srgbClr val="FFFFFF"/>
                </a:highlight>
              </a:rPr>
              <a:t>An Experimental Investigation of Local Adaptation in Common Milkweed </a:t>
            </a:r>
            <a:endParaRPr sz="4800">
              <a:solidFill>
                <a:srgbClr val="222222"/>
              </a:solidFill>
              <a:highlight>
                <a:srgbClr val="FFFFFF"/>
              </a:highlight>
            </a:endParaRPr>
          </a:p>
          <a:p>
            <a:pPr marL="0" lvl="0" indent="0" algn="ctr" rtl="0">
              <a:spcBef>
                <a:spcPts val="0"/>
              </a:spcBef>
              <a:spcAft>
                <a:spcPts val="0"/>
              </a:spcAft>
              <a:buNone/>
            </a:pPr>
            <a:r>
              <a:rPr lang="en" sz="4800">
                <a:solidFill>
                  <a:srgbClr val="222222"/>
                </a:solidFill>
                <a:highlight>
                  <a:srgbClr val="FFFFFF"/>
                </a:highlight>
              </a:rPr>
              <a:t>(</a:t>
            </a:r>
            <a:r>
              <a:rPr lang="en" sz="4800" i="1">
                <a:solidFill>
                  <a:srgbClr val="222222"/>
                </a:solidFill>
                <a:highlight>
                  <a:srgbClr val="FFFFFF"/>
                </a:highlight>
              </a:rPr>
              <a:t>Asclepias syriaca</a:t>
            </a:r>
            <a:r>
              <a:rPr lang="en" sz="4800">
                <a:solidFill>
                  <a:srgbClr val="222222"/>
                </a:solidFill>
                <a:highlight>
                  <a:srgbClr val="FFFFFF"/>
                </a:highlight>
              </a:rPr>
              <a:t>)</a:t>
            </a:r>
            <a:endParaRPr sz="4800"/>
          </a:p>
        </p:txBody>
      </p:sp>
      <p:pic>
        <p:nvPicPr>
          <p:cNvPr id="57" name="Google Shape;57;p13"/>
          <p:cNvPicPr preferRelativeResize="0"/>
          <p:nvPr/>
        </p:nvPicPr>
        <p:blipFill>
          <a:blip r:embed="rId3">
            <a:alphaModFix amt="30000"/>
          </a:blip>
          <a:stretch>
            <a:fillRect/>
          </a:stretch>
        </p:blipFill>
        <p:spPr>
          <a:xfrm>
            <a:off x="-21332" y="1"/>
            <a:ext cx="9165333" cy="51435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22"/>
          <p:cNvSpPr txBox="1">
            <a:spLocks noGrp="1"/>
          </p:cNvSpPr>
          <p:nvPr>
            <p:ph type="title"/>
          </p:nvPr>
        </p:nvSpPr>
        <p:spPr>
          <a:xfrm>
            <a:off x="0" y="92100"/>
            <a:ext cx="8607900" cy="620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400"/>
              <a:t>Mean Stem Diameter Varied Across Populations Over Time</a:t>
            </a:r>
            <a:endParaRPr sz="2400"/>
          </a:p>
          <a:p>
            <a:pPr marL="0" lvl="0" indent="0" algn="ctr" rtl="0">
              <a:spcBef>
                <a:spcPts val="0"/>
              </a:spcBef>
              <a:spcAft>
                <a:spcPts val="0"/>
              </a:spcAft>
              <a:buNone/>
            </a:pPr>
            <a:endParaRPr/>
          </a:p>
        </p:txBody>
      </p:sp>
      <p:pic>
        <p:nvPicPr>
          <p:cNvPr id="147" name="Google Shape;147;p22"/>
          <p:cNvPicPr preferRelativeResize="0"/>
          <p:nvPr/>
        </p:nvPicPr>
        <p:blipFill>
          <a:blip r:embed="rId3">
            <a:alphaModFix/>
          </a:blip>
          <a:stretch>
            <a:fillRect/>
          </a:stretch>
        </p:blipFill>
        <p:spPr>
          <a:xfrm>
            <a:off x="1014984" y="576072"/>
            <a:ext cx="7315200" cy="4572000"/>
          </a:xfrm>
          <a:prstGeom prst="rect">
            <a:avLst/>
          </a:prstGeom>
          <a:noFill/>
          <a:ln>
            <a:noFill/>
          </a:ln>
        </p:spPr>
      </p:pic>
      <p:sp>
        <p:nvSpPr>
          <p:cNvPr id="148" name="Google Shape;148;p22"/>
          <p:cNvSpPr txBox="1"/>
          <p:nvPr/>
        </p:nvSpPr>
        <p:spPr>
          <a:xfrm>
            <a:off x="1540075" y="825625"/>
            <a:ext cx="2653800" cy="883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population x time interaction:</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F</a:t>
            </a:r>
            <a:r>
              <a:rPr lang="en" baseline="-25000">
                <a:solidFill>
                  <a:schemeClr val="dk1"/>
                </a:solidFill>
              </a:rPr>
              <a:t>32,254</a:t>
            </a:r>
            <a:r>
              <a:rPr lang="en">
                <a:solidFill>
                  <a:schemeClr val="dk1"/>
                </a:solidFill>
              </a:rPr>
              <a:t> = 1.71, p = 0.0124</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23"/>
          <p:cNvSpPr txBox="1">
            <a:spLocks noGrp="1"/>
          </p:cNvSpPr>
          <p:nvPr>
            <p:ph type="title"/>
          </p:nvPr>
        </p:nvSpPr>
        <p:spPr>
          <a:xfrm>
            <a:off x="202875" y="75225"/>
            <a:ext cx="88323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a:t>Mean Leaf Length Varied Across Populations Over Time</a:t>
            </a:r>
            <a:endParaRPr sz="2400"/>
          </a:p>
        </p:txBody>
      </p:sp>
      <p:pic>
        <p:nvPicPr>
          <p:cNvPr id="154" name="Google Shape;154;p23"/>
          <p:cNvPicPr preferRelativeResize="0"/>
          <p:nvPr/>
        </p:nvPicPr>
        <p:blipFill>
          <a:blip r:embed="rId3">
            <a:alphaModFix/>
          </a:blip>
          <a:stretch>
            <a:fillRect/>
          </a:stretch>
        </p:blipFill>
        <p:spPr>
          <a:xfrm>
            <a:off x="914400" y="572700"/>
            <a:ext cx="7315200" cy="4572000"/>
          </a:xfrm>
          <a:prstGeom prst="rect">
            <a:avLst/>
          </a:prstGeom>
          <a:noFill/>
          <a:ln>
            <a:noFill/>
          </a:ln>
        </p:spPr>
      </p:pic>
      <p:sp>
        <p:nvSpPr>
          <p:cNvPr id="155" name="Google Shape;155;p23"/>
          <p:cNvSpPr txBox="1"/>
          <p:nvPr/>
        </p:nvSpPr>
        <p:spPr>
          <a:xfrm>
            <a:off x="1545300" y="693000"/>
            <a:ext cx="35451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population x time interaction:</a:t>
            </a:r>
            <a:endParaRPr/>
          </a:p>
          <a:p>
            <a:pPr marL="0" lvl="0" indent="0" algn="l" rtl="0">
              <a:spcBef>
                <a:spcPts val="0"/>
              </a:spcBef>
              <a:spcAft>
                <a:spcPts val="0"/>
              </a:spcAft>
              <a:buNone/>
            </a:pPr>
            <a:r>
              <a:rPr lang="en"/>
              <a:t>F</a:t>
            </a:r>
            <a:r>
              <a:rPr lang="en" baseline="-25000"/>
              <a:t>32,254</a:t>
            </a:r>
            <a:r>
              <a:rPr lang="en"/>
              <a:t> = 1.9, p = 0.004</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24"/>
          <p:cNvSpPr txBox="1">
            <a:spLocks noGrp="1"/>
          </p:cNvSpPr>
          <p:nvPr>
            <p:ph type="title"/>
          </p:nvPr>
        </p:nvSpPr>
        <p:spPr>
          <a:xfrm>
            <a:off x="194400" y="56425"/>
            <a:ext cx="87552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a:t>Mean Leaf Width Varied Across Populations Over Time</a:t>
            </a:r>
            <a:endParaRPr sz="2400"/>
          </a:p>
        </p:txBody>
      </p:sp>
      <p:pic>
        <p:nvPicPr>
          <p:cNvPr id="161" name="Google Shape;161;p24"/>
          <p:cNvPicPr preferRelativeResize="0"/>
          <p:nvPr/>
        </p:nvPicPr>
        <p:blipFill>
          <a:blip r:embed="rId3">
            <a:alphaModFix/>
          </a:blip>
          <a:stretch>
            <a:fillRect/>
          </a:stretch>
        </p:blipFill>
        <p:spPr>
          <a:xfrm>
            <a:off x="914400" y="572700"/>
            <a:ext cx="7315200" cy="4572000"/>
          </a:xfrm>
          <a:prstGeom prst="rect">
            <a:avLst/>
          </a:prstGeom>
          <a:noFill/>
          <a:ln>
            <a:noFill/>
          </a:ln>
        </p:spPr>
      </p:pic>
      <p:sp>
        <p:nvSpPr>
          <p:cNvPr id="162" name="Google Shape;162;p24"/>
          <p:cNvSpPr txBox="1"/>
          <p:nvPr/>
        </p:nvSpPr>
        <p:spPr>
          <a:xfrm>
            <a:off x="1595675" y="713050"/>
            <a:ext cx="2566800" cy="71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population x time interaction:</a:t>
            </a:r>
            <a:endParaRPr/>
          </a:p>
          <a:p>
            <a:pPr marL="0" lvl="0" indent="0" algn="l" rtl="0">
              <a:spcBef>
                <a:spcPts val="0"/>
              </a:spcBef>
              <a:spcAft>
                <a:spcPts val="0"/>
              </a:spcAft>
              <a:buNone/>
            </a:pPr>
            <a:r>
              <a:rPr lang="en"/>
              <a:t>F</a:t>
            </a:r>
            <a:r>
              <a:rPr lang="en" baseline="-25000"/>
              <a:t>32,254 </a:t>
            </a:r>
            <a:r>
              <a:rPr lang="en"/>
              <a:t>= 1.6, p = 0.021</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25"/>
          <p:cNvSpPr txBox="1">
            <a:spLocks noGrp="1"/>
          </p:cNvSpPr>
          <p:nvPr>
            <p:ph type="title"/>
          </p:nvPr>
        </p:nvSpPr>
        <p:spPr>
          <a:xfrm>
            <a:off x="196650" y="84625"/>
            <a:ext cx="8750700" cy="571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200"/>
              <a:t>Mean Aphid Abundance Did Not Vary Among Populations Over Time</a:t>
            </a:r>
            <a:endParaRPr sz="2200"/>
          </a:p>
        </p:txBody>
      </p:sp>
      <p:pic>
        <p:nvPicPr>
          <p:cNvPr id="168" name="Google Shape;168;p25"/>
          <p:cNvPicPr preferRelativeResize="0"/>
          <p:nvPr/>
        </p:nvPicPr>
        <p:blipFill>
          <a:blip r:embed="rId3">
            <a:alphaModFix/>
          </a:blip>
          <a:stretch>
            <a:fillRect/>
          </a:stretch>
        </p:blipFill>
        <p:spPr>
          <a:xfrm>
            <a:off x="1111850" y="571500"/>
            <a:ext cx="7315200" cy="4572000"/>
          </a:xfrm>
          <a:prstGeom prst="rect">
            <a:avLst/>
          </a:prstGeom>
          <a:noFill/>
          <a:ln>
            <a:noFill/>
          </a:ln>
        </p:spPr>
      </p:pic>
      <p:sp>
        <p:nvSpPr>
          <p:cNvPr id="169" name="Google Shape;169;p25"/>
          <p:cNvSpPr txBox="1"/>
          <p:nvPr/>
        </p:nvSpPr>
        <p:spPr>
          <a:xfrm>
            <a:off x="1816525" y="723100"/>
            <a:ext cx="2595900" cy="77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population x time interaction: F</a:t>
            </a:r>
            <a:r>
              <a:rPr lang="en" baseline="-25000"/>
              <a:t>20,164 </a:t>
            </a:r>
            <a:r>
              <a:rPr lang="en"/>
              <a:t>= 0.62, p = 0.89</a:t>
            </a:r>
            <a:endParaRPr/>
          </a:p>
        </p:txBody>
      </p:sp>
      <p:pic>
        <p:nvPicPr>
          <p:cNvPr id="170" name="Google Shape;170;p25"/>
          <p:cNvPicPr preferRelativeResize="0"/>
          <p:nvPr/>
        </p:nvPicPr>
        <p:blipFill rotWithShape="1">
          <a:blip r:embed="rId4">
            <a:alphaModFix/>
          </a:blip>
          <a:srcRect l="28147" t="25748" r="38230" b="28904"/>
          <a:stretch/>
        </p:blipFill>
        <p:spPr>
          <a:xfrm>
            <a:off x="2200350" y="1401025"/>
            <a:ext cx="1166001" cy="20969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26"/>
          <p:cNvSpPr txBox="1">
            <a:spLocks noGrp="1"/>
          </p:cNvSpPr>
          <p:nvPr>
            <p:ph type="title"/>
          </p:nvPr>
        </p:nvSpPr>
        <p:spPr>
          <a:xfrm>
            <a:off x="112550" y="410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400"/>
              <a:t>Mean Herbivory Did Not Vary Among Populations Over Time</a:t>
            </a:r>
            <a:endParaRPr sz="2400"/>
          </a:p>
        </p:txBody>
      </p:sp>
      <p:pic>
        <p:nvPicPr>
          <p:cNvPr id="176" name="Google Shape;176;p26"/>
          <p:cNvPicPr preferRelativeResize="0"/>
          <p:nvPr/>
        </p:nvPicPr>
        <p:blipFill>
          <a:blip r:embed="rId3">
            <a:alphaModFix/>
          </a:blip>
          <a:stretch>
            <a:fillRect/>
          </a:stretch>
        </p:blipFill>
        <p:spPr>
          <a:xfrm>
            <a:off x="1110500" y="670125"/>
            <a:ext cx="7315200" cy="4572000"/>
          </a:xfrm>
          <a:prstGeom prst="rect">
            <a:avLst/>
          </a:prstGeom>
          <a:noFill/>
          <a:ln>
            <a:noFill/>
          </a:ln>
        </p:spPr>
      </p:pic>
      <p:sp>
        <p:nvSpPr>
          <p:cNvPr id="177" name="Google Shape;177;p26"/>
          <p:cNvSpPr txBox="1"/>
          <p:nvPr/>
        </p:nvSpPr>
        <p:spPr>
          <a:xfrm>
            <a:off x="1713075" y="845350"/>
            <a:ext cx="2595900" cy="77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population x time interaction: F</a:t>
            </a:r>
            <a:r>
              <a:rPr lang="en" baseline="-25000"/>
              <a:t>18,29 </a:t>
            </a:r>
            <a:r>
              <a:rPr lang="en"/>
              <a:t>= 1.33, p = 0.24</a:t>
            </a:r>
            <a:endParaRPr/>
          </a:p>
        </p:txBody>
      </p:sp>
      <p:pic>
        <p:nvPicPr>
          <p:cNvPr id="178" name="Google Shape;178;p26"/>
          <p:cNvPicPr preferRelativeResize="0"/>
          <p:nvPr/>
        </p:nvPicPr>
        <p:blipFill rotWithShape="1">
          <a:blip r:embed="rId4">
            <a:alphaModFix/>
          </a:blip>
          <a:srcRect l="36745" r="18513"/>
          <a:stretch/>
        </p:blipFill>
        <p:spPr>
          <a:xfrm>
            <a:off x="1825125" y="1617250"/>
            <a:ext cx="1659900" cy="20902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2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Discussion</a:t>
            </a:r>
            <a:endParaRPr/>
          </a:p>
        </p:txBody>
      </p:sp>
      <p:sp>
        <p:nvSpPr>
          <p:cNvPr id="184" name="Google Shape;184;p27"/>
          <p:cNvSpPr txBox="1">
            <a:spLocks noGrp="1"/>
          </p:cNvSpPr>
          <p:nvPr>
            <p:ph type="body" idx="1"/>
          </p:nvPr>
        </p:nvSpPr>
        <p:spPr>
          <a:xfrm>
            <a:off x="311700" y="1152475"/>
            <a:ext cx="77280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000000"/>
              </a:buClr>
              <a:buSzPts val="1800"/>
              <a:buChar char="●"/>
            </a:pPr>
            <a:r>
              <a:rPr lang="en">
                <a:solidFill>
                  <a:srgbClr val="000000"/>
                </a:solidFill>
              </a:rPr>
              <a:t>At this point, strong suggestion of local adaptation in plant growth</a:t>
            </a:r>
            <a:endParaRPr>
              <a:solidFill>
                <a:srgbClr val="000000"/>
              </a:solidFill>
            </a:endParaRPr>
          </a:p>
          <a:p>
            <a:pPr marL="914400" lvl="1" indent="-342900" algn="l" rtl="0">
              <a:spcBef>
                <a:spcPts val="0"/>
              </a:spcBef>
              <a:spcAft>
                <a:spcPts val="0"/>
              </a:spcAft>
              <a:buClr>
                <a:srgbClr val="000000"/>
              </a:buClr>
              <a:buSzPts val="1800"/>
              <a:buChar char="○"/>
            </a:pPr>
            <a:r>
              <a:rPr lang="en" sz="1800">
                <a:solidFill>
                  <a:srgbClr val="000000"/>
                </a:solidFill>
              </a:rPr>
              <a:t>e.g., Ohio populations tended to have greater stem diameter and longer, wider leaves</a:t>
            </a:r>
            <a:endParaRPr sz="1800">
              <a:solidFill>
                <a:srgbClr val="000000"/>
              </a:solidFill>
            </a:endParaRPr>
          </a:p>
          <a:p>
            <a:pPr marL="914400" lvl="1" indent="-342900" algn="l" rtl="0">
              <a:spcBef>
                <a:spcPts val="0"/>
              </a:spcBef>
              <a:spcAft>
                <a:spcPts val="0"/>
              </a:spcAft>
              <a:buClr>
                <a:srgbClr val="000000"/>
              </a:buClr>
              <a:buSzPts val="1800"/>
              <a:buChar char="○"/>
            </a:pPr>
            <a:r>
              <a:rPr lang="en" sz="1800">
                <a:solidFill>
                  <a:srgbClr val="000000"/>
                </a:solidFill>
              </a:rPr>
              <a:t>No clear pattern among other populations</a:t>
            </a:r>
            <a:endParaRPr sz="1800">
              <a:solidFill>
                <a:srgbClr val="000000"/>
              </a:solidFill>
            </a:endParaRPr>
          </a:p>
          <a:p>
            <a:pPr marL="457200" lvl="0" indent="-342900" algn="l" rtl="0">
              <a:spcBef>
                <a:spcPts val="1000"/>
              </a:spcBef>
              <a:spcAft>
                <a:spcPts val="0"/>
              </a:spcAft>
              <a:buClr>
                <a:srgbClr val="000000"/>
              </a:buClr>
              <a:buSzPts val="1800"/>
              <a:buChar char="●"/>
            </a:pPr>
            <a:r>
              <a:rPr lang="en">
                <a:solidFill>
                  <a:srgbClr val="000000"/>
                </a:solidFill>
              </a:rPr>
              <a:t>High variability in aphid numbers and leaf damage</a:t>
            </a:r>
            <a:endParaRPr>
              <a:solidFill>
                <a:srgbClr val="000000"/>
              </a:solidFill>
            </a:endParaRPr>
          </a:p>
          <a:p>
            <a:pPr marL="457200" lvl="0" indent="-342900" algn="l" rtl="0">
              <a:spcBef>
                <a:spcPts val="1600"/>
              </a:spcBef>
              <a:spcAft>
                <a:spcPts val="0"/>
              </a:spcAft>
              <a:buClr>
                <a:srgbClr val="000000"/>
              </a:buClr>
              <a:buSzPts val="1800"/>
              <a:buChar char="●"/>
            </a:pPr>
            <a:r>
              <a:rPr lang="en">
                <a:solidFill>
                  <a:srgbClr val="000000"/>
                </a:solidFill>
              </a:rPr>
              <a:t>Consequences are unclear at this point, but data suggest local seed sources should be used to augment milkweed populations</a:t>
            </a:r>
            <a:endParaRPr>
              <a:solidFill>
                <a:srgbClr val="000000"/>
              </a:solidFill>
            </a:endParaRPr>
          </a:p>
          <a:p>
            <a:pPr marL="457200" lvl="0" indent="-342900" algn="l" rtl="0">
              <a:spcBef>
                <a:spcPts val="1600"/>
              </a:spcBef>
              <a:spcAft>
                <a:spcPts val="1600"/>
              </a:spcAft>
              <a:buClr>
                <a:srgbClr val="000000"/>
              </a:buClr>
              <a:buSzPts val="1800"/>
              <a:buChar char="●"/>
            </a:pPr>
            <a:r>
              <a:rPr lang="en">
                <a:solidFill>
                  <a:srgbClr val="000000"/>
                </a:solidFill>
              </a:rPr>
              <a:t>First year of a multi-year study</a:t>
            </a:r>
            <a:endParaRPr>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4">
                                            <p:txEl>
                                              <p:pRg st="0" end="0"/>
                                            </p:txEl>
                                          </p:spTgt>
                                        </p:tgtEl>
                                        <p:attrNameLst>
                                          <p:attrName>style.visibility</p:attrName>
                                        </p:attrNameLst>
                                      </p:cBhvr>
                                      <p:to>
                                        <p:strVal val="visible"/>
                                      </p:to>
                                    </p:set>
                                    <p:animEffect transition="in" filter="fade">
                                      <p:cBhvr>
                                        <p:cTn id="7" dur="1000"/>
                                        <p:tgtEl>
                                          <p:spTgt spid="18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4">
                                            <p:txEl>
                                              <p:pRg st="1" end="1"/>
                                            </p:txEl>
                                          </p:spTgt>
                                        </p:tgtEl>
                                        <p:attrNameLst>
                                          <p:attrName>style.visibility</p:attrName>
                                        </p:attrNameLst>
                                      </p:cBhvr>
                                      <p:to>
                                        <p:strVal val="visible"/>
                                      </p:to>
                                    </p:set>
                                    <p:animEffect transition="in" filter="fade">
                                      <p:cBhvr>
                                        <p:cTn id="12" dur="1000"/>
                                        <p:tgtEl>
                                          <p:spTgt spid="18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4">
                                            <p:txEl>
                                              <p:pRg st="2" end="2"/>
                                            </p:txEl>
                                          </p:spTgt>
                                        </p:tgtEl>
                                        <p:attrNameLst>
                                          <p:attrName>style.visibility</p:attrName>
                                        </p:attrNameLst>
                                      </p:cBhvr>
                                      <p:to>
                                        <p:strVal val="visible"/>
                                      </p:to>
                                    </p:set>
                                    <p:animEffect transition="in" filter="fade">
                                      <p:cBhvr>
                                        <p:cTn id="17" dur="1000"/>
                                        <p:tgtEl>
                                          <p:spTgt spid="18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4">
                                            <p:txEl>
                                              <p:pRg st="3" end="3"/>
                                            </p:txEl>
                                          </p:spTgt>
                                        </p:tgtEl>
                                        <p:attrNameLst>
                                          <p:attrName>style.visibility</p:attrName>
                                        </p:attrNameLst>
                                      </p:cBhvr>
                                      <p:to>
                                        <p:strVal val="visible"/>
                                      </p:to>
                                    </p:set>
                                    <p:animEffect transition="in" filter="fade">
                                      <p:cBhvr>
                                        <p:cTn id="22" dur="1000"/>
                                        <p:tgtEl>
                                          <p:spTgt spid="18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84">
                                            <p:txEl>
                                              <p:pRg st="4" end="4"/>
                                            </p:txEl>
                                          </p:spTgt>
                                        </p:tgtEl>
                                        <p:attrNameLst>
                                          <p:attrName>style.visibility</p:attrName>
                                        </p:attrNameLst>
                                      </p:cBhvr>
                                      <p:to>
                                        <p:strVal val="visible"/>
                                      </p:to>
                                    </p:set>
                                    <p:animEffect transition="in" filter="fade">
                                      <p:cBhvr>
                                        <p:cTn id="27" dur="1000"/>
                                        <p:tgtEl>
                                          <p:spTgt spid="18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84">
                                            <p:txEl>
                                              <p:pRg st="5" end="5"/>
                                            </p:txEl>
                                          </p:spTgt>
                                        </p:tgtEl>
                                        <p:attrNameLst>
                                          <p:attrName>style.visibility</p:attrName>
                                        </p:attrNameLst>
                                      </p:cBhvr>
                                      <p:to>
                                        <p:strVal val="visible"/>
                                      </p:to>
                                    </p:set>
                                    <p:animEffect transition="in" filter="fade">
                                      <p:cBhvr>
                                        <p:cTn id="32" dur="1000"/>
                                        <p:tgtEl>
                                          <p:spTgt spid="18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2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Future Plans</a:t>
            </a:r>
            <a:endParaRPr/>
          </a:p>
        </p:txBody>
      </p:sp>
      <p:sp>
        <p:nvSpPr>
          <p:cNvPr id="190" name="Google Shape;190;p28"/>
          <p:cNvSpPr txBox="1">
            <a:spLocks noGrp="1"/>
          </p:cNvSpPr>
          <p:nvPr>
            <p:ph type="body" idx="1"/>
          </p:nvPr>
        </p:nvSpPr>
        <p:spPr>
          <a:xfrm>
            <a:off x="311700" y="1152475"/>
            <a:ext cx="49917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chemeClr val="dk1"/>
              </a:buClr>
              <a:buSzPts val="1800"/>
              <a:buChar char="●"/>
            </a:pPr>
            <a:r>
              <a:rPr lang="en">
                <a:solidFill>
                  <a:schemeClr val="dk1"/>
                </a:solidFill>
              </a:rPr>
              <a:t>Measure pollinator visitation rates</a:t>
            </a:r>
            <a:endParaRPr>
              <a:solidFill>
                <a:schemeClr val="dk1"/>
              </a:solidFill>
            </a:endParaRPr>
          </a:p>
          <a:p>
            <a:pPr marL="457200" lvl="0" indent="0" algn="l" rtl="0">
              <a:spcBef>
                <a:spcPts val="1600"/>
              </a:spcBef>
              <a:spcAft>
                <a:spcPts val="0"/>
              </a:spcAft>
              <a:buNone/>
            </a:pPr>
            <a:endParaRPr>
              <a:solidFill>
                <a:schemeClr val="dk1"/>
              </a:solidFill>
            </a:endParaRPr>
          </a:p>
          <a:p>
            <a:pPr marL="457200" lvl="0" indent="-342900" algn="l" rtl="0">
              <a:spcBef>
                <a:spcPts val="1600"/>
              </a:spcBef>
              <a:spcAft>
                <a:spcPts val="0"/>
              </a:spcAft>
              <a:buClr>
                <a:schemeClr val="dk1"/>
              </a:buClr>
              <a:buSzPts val="1800"/>
              <a:buChar char="●"/>
            </a:pPr>
            <a:r>
              <a:rPr lang="en">
                <a:solidFill>
                  <a:schemeClr val="dk1"/>
                </a:solidFill>
              </a:rPr>
              <a:t>Measure several plant reproductive traits </a:t>
            </a:r>
            <a:endParaRPr>
              <a:solidFill>
                <a:schemeClr val="dk1"/>
              </a:solidFill>
            </a:endParaRPr>
          </a:p>
          <a:p>
            <a:pPr marL="457200" lvl="0" indent="0" algn="l" rtl="0">
              <a:spcBef>
                <a:spcPts val="1600"/>
              </a:spcBef>
              <a:spcAft>
                <a:spcPts val="0"/>
              </a:spcAft>
              <a:buNone/>
            </a:pPr>
            <a:endParaRPr>
              <a:solidFill>
                <a:schemeClr val="dk1"/>
              </a:solidFill>
            </a:endParaRPr>
          </a:p>
          <a:p>
            <a:pPr marL="457200" lvl="0" indent="-342900" algn="l" rtl="0">
              <a:spcBef>
                <a:spcPts val="1600"/>
              </a:spcBef>
              <a:spcAft>
                <a:spcPts val="0"/>
              </a:spcAft>
              <a:buClr>
                <a:schemeClr val="dk1"/>
              </a:buClr>
              <a:buSzPts val="1800"/>
              <a:buChar char="●"/>
            </a:pPr>
            <a:r>
              <a:rPr lang="en">
                <a:solidFill>
                  <a:schemeClr val="dk1"/>
                </a:solidFill>
              </a:rPr>
              <a:t>Measure plant defense traits (cardenolide content, latex flow rate)</a:t>
            </a:r>
            <a:endParaRPr/>
          </a:p>
        </p:txBody>
      </p:sp>
      <p:pic>
        <p:nvPicPr>
          <p:cNvPr id="191" name="Google Shape;191;p28"/>
          <p:cNvPicPr preferRelativeResize="0"/>
          <p:nvPr/>
        </p:nvPicPr>
        <p:blipFill rotWithShape="1">
          <a:blip r:embed="rId3">
            <a:alphaModFix/>
          </a:blip>
          <a:srcRect l="18026" b="21439"/>
          <a:stretch/>
        </p:blipFill>
        <p:spPr>
          <a:xfrm>
            <a:off x="5733100" y="2763825"/>
            <a:ext cx="2765875" cy="1890200"/>
          </a:xfrm>
          <a:prstGeom prst="rect">
            <a:avLst/>
          </a:prstGeom>
          <a:noFill/>
          <a:ln>
            <a:noFill/>
          </a:ln>
        </p:spPr>
      </p:pic>
      <p:pic>
        <p:nvPicPr>
          <p:cNvPr id="192" name="Google Shape;192;p28"/>
          <p:cNvPicPr preferRelativeResize="0"/>
          <p:nvPr/>
        </p:nvPicPr>
        <p:blipFill rotWithShape="1">
          <a:blip r:embed="rId4">
            <a:alphaModFix/>
          </a:blip>
          <a:srcRect l="40552" t="8533" r="4039" b="29316"/>
          <a:stretch/>
        </p:blipFill>
        <p:spPr>
          <a:xfrm>
            <a:off x="5733100" y="489475"/>
            <a:ext cx="2765876" cy="215332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0">
                                            <p:txEl>
                                              <p:pRg st="0" end="0"/>
                                            </p:txEl>
                                          </p:spTgt>
                                        </p:tgtEl>
                                        <p:attrNameLst>
                                          <p:attrName>style.visibility</p:attrName>
                                        </p:attrNameLst>
                                      </p:cBhvr>
                                      <p:to>
                                        <p:strVal val="visible"/>
                                      </p:to>
                                    </p:set>
                                    <p:animEffect transition="in" filter="fade">
                                      <p:cBhvr>
                                        <p:cTn id="7" dur="1000"/>
                                        <p:tgtEl>
                                          <p:spTgt spid="19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0">
                                            <p:txEl>
                                              <p:pRg st="1" end="1"/>
                                            </p:txEl>
                                          </p:spTgt>
                                        </p:tgtEl>
                                        <p:attrNameLst>
                                          <p:attrName>style.visibility</p:attrName>
                                        </p:attrNameLst>
                                      </p:cBhvr>
                                      <p:to>
                                        <p:strVal val="visible"/>
                                      </p:to>
                                    </p:set>
                                    <p:animEffect transition="in" filter="fade">
                                      <p:cBhvr>
                                        <p:cTn id="12" dur="1000"/>
                                        <p:tgtEl>
                                          <p:spTgt spid="19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0">
                                            <p:txEl>
                                              <p:pRg st="2" end="2"/>
                                            </p:txEl>
                                          </p:spTgt>
                                        </p:tgtEl>
                                        <p:attrNameLst>
                                          <p:attrName>style.visibility</p:attrName>
                                        </p:attrNameLst>
                                      </p:cBhvr>
                                      <p:to>
                                        <p:strVal val="visible"/>
                                      </p:to>
                                    </p:set>
                                    <p:animEffect transition="in" filter="fade">
                                      <p:cBhvr>
                                        <p:cTn id="17" dur="1000"/>
                                        <p:tgtEl>
                                          <p:spTgt spid="19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90">
                                            <p:txEl>
                                              <p:pRg st="3" end="3"/>
                                            </p:txEl>
                                          </p:spTgt>
                                        </p:tgtEl>
                                        <p:attrNameLst>
                                          <p:attrName>style.visibility</p:attrName>
                                        </p:attrNameLst>
                                      </p:cBhvr>
                                      <p:to>
                                        <p:strVal val="visible"/>
                                      </p:to>
                                    </p:set>
                                    <p:animEffect transition="in" filter="fade">
                                      <p:cBhvr>
                                        <p:cTn id="22" dur="1000"/>
                                        <p:tgtEl>
                                          <p:spTgt spid="19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90">
                                            <p:txEl>
                                              <p:pRg st="4" end="4"/>
                                            </p:txEl>
                                          </p:spTgt>
                                        </p:tgtEl>
                                        <p:attrNameLst>
                                          <p:attrName>style.visibility</p:attrName>
                                        </p:attrNameLst>
                                      </p:cBhvr>
                                      <p:to>
                                        <p:strVal val="visible"/>
                                      </p:to>
                                    </p:set>
                                    <p:animEffect transition="in" filter="fade">
                                      <p:cBhvr>
                                        <p:cTn id="27" dur="1000"/>
                                        <p:tgtEl>
                                          <p:spTgt spid="190">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91"/>
                                        </p:tgtEl>
                                        <p:attrNameLst>
                                          <p:attrName>style.visibility</p:attrName>
                                        </p:attrNameLst>
                                      </p:cBhvr>
                                      <p:to>
                                        <p:strVal val="visible"/>
                                      </p:to>
                                    </p:set>
                                    <p:animEffect transition="in" filter="fade">
                                      <p:cBhvr>
                                        <p:cTn id="32" dur="1000"/>
                                        <p:tgtEl>
                                          <p:spTgt spid="1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8" name="Google Shape;198;p29"/>
          <p:cNvSpPr txBox="1">
            <a:spLocks noGrp="1"/>
          </p:cNvSpPr>
          <p:nvPr>
            <p:ph type="body" idx="1"/>
          </p:nvPr>
        </p:nvSpPr>
        <p:spPr>
          <a:xfrm>
            <a:off x="311700" y="1688450"/>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4800">
                <a:solidFill>
                  <a:schemeClr val="dk1"/>
                </a:solidFill>
              </a:rPr>
              <a:t>Questions?</a:t>
            </a:r>
            <a:endParaRPr sz="4800">
              <a:solidFill>
                <a:schemeClr val="dk1"/>
              </a:solidFill>
            </a:endParaRPr>
          </a:p>
        </p:txBody>
      </p:sp>
      <p:pic>
        <p:nvPicPr>
          <p:cNvPr id="199" name="Google Shape;199;p29"/>
          <p:cNvPicPr preferRelativeResize="0"/>
          <p:nvPr/>
        </p:nvPicPr>
        <p:blipFill rotWithShape="1">
          <a:blip r:embed="rId3">
            <a:alphaModFix/>
          </a:blip>
          <a:srcRect l="28410" t="8551" r="9585" b="31732"/>
          <a:stretch/>
        </p:blipFill>
        <p:spPr>
          <a:xfrm>
            <a:off x="3786475" y="0"/>
            <a:ext cx="4024781" cy="51682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2" name="Google Shape;62;p14"/>
          <p:cNvSpPr txBox="1">
            <a:spLocks noGrp="1"/>
          </p:cNvSpPr>
          <p:nvPr>
            <p:ph type="title"/>
          </p:nvPr>
        </p:nvSpPr>
        <p:spPr>
          <a:xfrm>
            <a:off x="311700" y="6867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Monarchs &amp; Milkweeds</a:t>
            </a:r>
            <a:endParaRPr/>
          </a:p>
        </p:txBody>
      </p:sp>
      <p:sp>
        <p:nvSpPr>
          <p:cNvPr id="63" name="Google Shape;63;p14"/>
          <p:cNvSpPr txBox="1">
            <a:spLocks noGrp="1"/>
          </p:cNvSpPr>
          <p:nvPr>
            <p:ph type="body" idx="1"/>
          </p:nvPr>
        </p:nvSpPr>
        <p:spPr>
          <a:xfrm>
            <a:off x="311700" y="641375"/>
            <a:ext cx="8520600" cy="45021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000000"/>
              </a:buClr>
              <a:buSzPts val="1800"/>
              <a:buChar char="●"/>
            </a:pPr>
            <a:r>
              <a:rPr lang="en">
                <a:solidFill>
                  <a:srgbClr val="000000"/>
                </a:solidFill>
              </a:rPr>
              <a:t>Monarch butterfly caterpillars (</a:t>
            </a:r>
            <a:r>
              <a:rPr lang="en" i="1">
                <a:solidFill>
                  <a:srgbClr val="000000"/>
                </a:solidFill>
              </a:rPr>
              <a:t>Danaus plexippus</a:t>
            </a:r>
            <a:r>
              <a:rPr lang="en">
                <a:solidFill>
                  <a:srgbClr val="000000"/>
                </a:solidFill>
              </a:rPr>
              <a:t>) feed only on milkweeds, including common milkweed (</a:t>
            </a:r>
            <a:r>
              <a:rPr lang="en" i="1">
                <a:solidFill>
                  <a:srgbClr val="000000"/>
                </a:solidFill>
              </a:rPr>
              <a:t>Asclepias syriaca</a:t>
            </a:r>
            <a:r>
              <a:rPr lang="en">
                <a:solidFill>
                  <a:srgbClr val="000000"/>
                </a:solidFill>
              </a:rPr>
              <a:t>)</a:t>
            </a:r>
            <a:endParaRPr>
              <a:solidFill>
                <a:srgbClr val="000000"/>
              </a:solidFill>
            </a:endParaRPr>
          </a:p>
          <a:p>
            <a:pPr marL="457200" lvl="0" indent="-342900" algn="l" rtl="0">
              <a:spcBef>
                <a:spcPts val="1000"/>
              </a:spcBef>
              <a:spcAft>
                <a:spcPts val="0"/>
              </a:spcAft>
              <a:buClr>
                <a:srgbClr val="000000"/>
              </a:buClr>
              <a:buSzPts val="1800"/>
              <a:buChar char="●"/>
            </a:pPr>
            <a:r>
              <a:rPr lang="en">
                <a:solidFill>
                  <a:srgbClr val="000000"/>
                </a:solidFill>
              </a:rPr>
              <a:t>Milkweeds chemically defended against herbivory, but monarchs adapted to overcome defense</a:t>
            </a:r>
            <a:endParaRPr>
              <a:solidFill>
                <a:srgbClr val="000000"/>
              </a:solidFill>
            </a:endParaRPr>
          </a:p>
          <a:p>
            <a:pPr marL="457200" lvl="0" indent="0" algn="l" rtl="0">
              <a:spcBef>
                <a:spcPts val="1600"/>
              </a:spcBef>
              <a:spcAft>
                <a:spcPts val="0"/>
              </a:spcAft>
              <a:buNone/>
            </a:pPr>
            <a:endParaRPr>
              <a:solidFill>
                <a:srgbClr val="000000"/>
              </a:solidFill>
              <a:latin typeface="Times New Roman"/>
              <a:ea typeface="Times New Roman"/>
              <a:cs typeface="Times New Roman"/>
              <a:sym typeface="Times New Roman"/>
            </a:endParaRPr>
          </a:p>
          <a:p>
            <a:pPr marL="0" lvl="0" indent="0" algn="l" rtl="0">
              <a:spcBef>
                <a:spcPts val="1600"/>
              </a:spcBef>
              <a:spcAft>
                <a:spcPts val="0"/>
              </a:spcAft>
              <a:buNone/>
            </a:pPr>
            <a:endParaRPr>
              <a:solidFill>
                <a:srgbClr val="000000"/>
              </a:solidFill>
            </a:endParaRPr>
          </a:p>
          <a:p>
            <a:pPr marL="0" lvl="0" indent="0" algn="l" rtl="0">
              <a:spcBef>
                <a:spcPts val="1600"/>
              </a:spcBef>
              <a:spcAft>
                <a:spcPts val="0"/>
              </a:spcAft>
              <a:buNone/>
            </a:pPr>
            <a:endParaRPr>
              <a:solidFill>
                <a:srgbClr val="000000"/>
              </a:solidFill>
            </a:endParaRPr>
          </a:p>
          <a:p>
            <a:pPr marL="0" lvl="0" indent="0" algn="l" rtl="0">
              <a:spcBef>
                <a:spcPts val="1600"/>
              </a:spcBef>
              <a:spcAft>
                <a:spcPts val="0"/>
              </a:spcAft>
              <a:buNone/>
            </a:pPr>
            <a:endParaRPr>
              <a:solidFill>
                <a:srgbClr val="000000"/>
              </a:solidFill>
            </a:endParaRPr>
          </a:p>
          <a:p>
            <a:pPr marL="0" lvl="0" indent="0" algn="l" rtl="0">
              <a:spcBef>
                <a:spcPts val="1600"/>
              </a:spcBef>
              <a:spcAft>
                <a:spcPts val="0"/>
              </a:spcAft>
              <a:buNone/>
            </a:pPr>
            <a:endParaRPr sz="600">
              <a:solidFill>
                <a:srgbClr val="000000"/>
              </a:solidFill>
            </a:endParaRPr>
          </a:p>
          <a:p>
            <a:pPr marL="0" lvl="0" indent="0" algn="l" rtl="0">
              <a:spcBef>
                <a:spcPts val="1600"/>
              </a:spcBef>
              <a:spcAft>
                <a:spcPts val="1600"/>
              </a:spcAft>
              <a:buNone/>
            </a:pPr>
            <a:endParaRPr sz="600">
              <a:solidFill>
                <a:srgbClr val="000000"/>
              </a:solidFill>
            </a:endParaRPr>
          </a:p>
        </p:txBody>
      </p:sp>
      <p:pic>
        <p:nvPicPr>
          <p:cNvPr id="64" name="Google Shape;64;p14"/>
          <p:cNvPicPr preferRelativeResize="0"/>
          <p:nvPr/>
        </p:nvPicPr>
        <p:blipFill>
          <a:blip r:embed="rId3">
            <a:alphaModFix/>
          </a:blip>
          <a:stretch>
            <a:fillRect/>
          </a:stretch>
        </p:blipFill>
        <p:spPr>
          <a:xfrm>
            <a:off x="5217775" y="2118125"/>
            <a:ext cx="3801246" cy="2850953"/>
          </a:xfrm>
          <a:prstGeom prst="rect">
            <a:avLst/>
          </a:prstGeom>
          <a:noFill/>
          <a:ln>
            <a:noFill/>
          </a:ln>
        </p:spPr>
      </p:pic>
      <p:sp>
        <p:nvSpPr>
          <p:cNvPr id="65" name="Google Shape;65;p14"/>
          <p:cNvSpPr txBox="1"/>
          <p:nvPr/>
        </p:nvSpPr>
        <p:spPr>
          <a:xfrm>
            <a:off x="0" y="4693225"/>
            <a:ext cx="4572000" cy="141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600">
                <a:solidFill>
                  <a:schemeClr val="dk2"/>
                </a:solidFill>
              </a:rPr>
              <a:t>Source: </a:t>
            </a:r>
            <a:r>
              <a:rPr lang="en" sz="600" u="sng">
                <a:solidFill>
                  <a:schemeClr val="hlink"/>
                </a:solidFill>
                <a:hlinkClick r:id="rId4"/>
              </a:rPr>
              <a:t>https://eatreadscience.com/2015/11/08/resistance-to-plant-toxins-in-milkweed-butterflies-is-linked-to-toxin-storage-for-defense/</a:t>
            </a:r>
            <a:r>
              <a:rPr lang="en" sz="600">
                <a:solidFill>
                  <a:schemeClr val="dk2"/>
                </a:solidFill>
              </a:rPr>
              <a:t>, </a:t>
            </a:r>
            <a:r>
              <a:rPr lang="en" sz="600" u="sng">
                <a:solidFill>
                  <a:schemeClr val="hlink"/>
                </a:solidFill>
                <a:hlinkClick r:id="rId5"/>
              </a:rPr>
              <a:t>http://evolution-textbook.org/content/free/notes/ch21/ch21-f08.html</a:t>
            </a:r>
            <a:endParaRPr sz="600">
              <a:solidFill>
                <a:schemeClr val="dk2"/>
              </a:solidFill>
            </a:endParaRPr>
          </a:p>
          <a:p>
            <a:pPr marL="0" lvl="0" indent="0" algn="l" rtl="0">
              <a:spcBef>
                <a:spcPts val="1600"/>
              </a:spcBef>
              <a:spcAft>
                <a:spcPts val="0"/>
              </a:spcAft>
              <a:buNone/>
            </a:pPr>
            <a:endParaRPr/>
          </a:p>
        </p:txBody>
      </p:sp>
      <p:pic>
        <p:nvPicPr>
          <p:cNvPr id="66" name="Google Shape;66;p14"/>
          <p:cNvPicPr preferRelativeResize="0"/>
          <p:nvPr/>
        </p:nvPicPr>
        <p:blipFill>
          <a:blip r:embed="rId6">
            <a:alphaModFix/>
          </a:blip>
          <a:stretch>
            <a:fillRect/>
          </a:stretch>
        </p:blipFill>
        <p:spPr>
          <a:xfrm>
            <a:off x="67225" y="2393973"/>
            <a:ext cx="5096499" cy="22992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3">
                                            <p:txEl>
                                              <p:pRg st="0" end="0"/>
                                            </p:txEl>
                                          </p:spTgt>
                                        </p:tgtEl>
                                        <p:attrNameLst>
                                          <p:attrName>style.visibility</p:attrName>
                                        </p:attrNameLst>
                                      </p:cBhvr>
                                      <p:to>
                                        <p:strVal val="visible"/>
                                      </p:to>
                                    </p:set>
                                    <p:animEffect transition="in" filter="fade">
                                      <p:cBhvr>
                                        <p:cTn id="7" dur="1000"/>
                                        <p:tgtEl>
                                          <p:spTgt spid="6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3">
                                            <p:txEl>
                                              <p:pRg st="1" end="1"/>
                                            </p:txEl>
                                          </p:spTgt>
                                        </p:tgtEl>
                                        <p:attrNameLst>
                                          <p:attrName>style.visibility</p:attrName>
                                        </p:attrNameLst>
                                      </p:cBhvr>
                                      <p:to>
                                        <p:strVal val="visible"/>
                                      </p:to>
                                    </p:set>
                                    <p:animEffect transition="in" filter="fade">
                                      <p:cBhvr>
                                        <p:cTn id="12" dur="1000"/>
                                        <p:tgtEl>
                                          <p:spTgt spid="6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3">
                                            <p:txEl>
                                              <p:pRg st="2" end="2"/>
                                            </p:txEl>
                                          </p:spTgt>
                                        </p:tgtEl>
                                        <p:attrNameLst>
                                          <p:attrName>style.visibility</p:attrName>
                                        </p:attrNameLst>
                                      </p:cBhvr>
                                      <p:to>
                                        <p:strVal val="visible"/>
                                      </p:to>
                                    </p:set>
                                    <p:animEffect transition="in" filter="fade">
                                      <p:cBhvr>
                                        <p:cTn id="17" dur="1000"/>
                                        <p:tgtEl>
                                          <p:spTgt spid="6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3">
                                            <p:txEl>
                                              <p:pRg st="3" end="3"/>
                                            </p:txEl>
                                          </p:spTgt>
                                        </p:tgtEl>
                                        <p:attrNameLst>
                                          <p:attrName>style.visibility</p:attrName>
                                        </p:attrNameLst>
                                      </p:cBhvr>
                                      <p:to>
                                        <p:strVal val="visible"/>
                                      </p:to>
                                    </p:set>
                                    <p:animEffect transition="in" filter="fade">
                                      <p:cBhvr>
                                        <p:cTn id="22" dur="1000"/>
                                        <p:tgtEl>
                                          <p:spTgt spid="6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3">
                                            <p:txEl>
                                              <p:pRg st="4" end="4"/>
                                            </p:txEl>
                                          </p:spTgt>
                                        </p:tgtEl>
                                        <p:attrNameLst>
                                          <p:attrName>style.visibility</p:attrName>
                                        </p:attrNameLst>
                                      </p:cBhvr>
                                      <p:to>
                                        <p:strVal val="visible"/>
                                      </p:to>
                                    </p:set>
                                    <p:animEffect transition="in" filter="fade">
                                      <p:cBhvr>
                                        <p:cTn id="27" dur="1000"/>
                                        <p:tgtEl>
                                          <p:spTgt spid="6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3">
                                            <p:txEl>
                                              <p:pRg st="5" end="5"/>
                                            </p:txEl>
                                          </p:spTgt>
                                        </p:tgtEl>
                                        <p:attrNameLst>
                                          <p:attrName>style.visibility</p:attrName>
                                        </p:attrNameLst>
                                      </p:cBhvr>
                                      <p:to>
                                        <p:strVal val="visible"/>
                                      </p:to>
                                    </p:set>
                                    <p:animEffect transition="in" filter="fade">
                                      <p:cBhvr>
                                        <p:cTn id="32" dur="1000"/>
                                        <p:tgtEl>
                                          <p:spTgt spid="6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3">
                                            <p:txEl>
                                              <p:pRg st="6" end="6"/>
                                            </p:txEl>
                                          </p:spTgt>
                                        </p:tgtEl>
                                        <p:attrNameLst>
                                          <p:attrName>style.visibility</p:attrName>
                                        </p:attrNameLst>
                                      </p:cBhvr>
                                      <p:to>
                                        <p:strVal val="visible"/>
                                      </p:to>
                                    </p:set>
                                    <p:animEffect transition="in" filter="fade">
                                      <p:cBhvr>
                                        <p:cTn id="37" dur="1000"/>
                                        <p:tgtEl>
                                          <p:spTgt spid="6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63">
                                            <p:txEl>
                                              <p:pRg st="7" end="7"/>
                                            </p:txEl>
                                          </p:spTgt>
                                        </p:tgtEl>
                                        <p:attrNameLst>
                                          <p:attrName>style.visibility</p:attrName>
                                        </p:attrNameLst>
                                      </p:cBhvr>
                                      <p:to>
                                        <p:strVal val="visible"/>
                                      </p:to>
                                    </p:set>
                                    <p:animEffect transition="in" filter="fade">
                                      <p:cBhvr>
                                        <p:cTn id="42" dur="1000"/>
                                        <p:tgtEl>
                                          <p:spTgt spid="6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66"/>
                                        </p:tgtEl>
                                        <p:attrNameLst>
                                          <p:attrName>style.visibility</p:attrName>
                                        </p:attrNameLst>
                                      </p:cBhvr>
                                      <p:to>
                                        <p:strVal val="visible"/>
                                      </p:to>
                                    </p:set>
                                    <p:animEffect transition="in" filter="fade">
                                      <p:cBhvr>
                                        <p:cTn id="47" dur="10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Google Shape;71;p1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Eastern Monarch Populations are Declining</a:t>
            </a:r>
            <a:endParaRPr/>
          </a:p>
        </p:txBody>
      </p:sp>
      <p:sp>
        <p:nvSpPr>
          <p:cNvPr id="72" name="Google Shape;72;p1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highlight>
                <a:srgbClr val="00FFFF"/>
              </a:highlight>
            </a:endParaRPr>
          </a:p>
          <a:p>
            <a:pPr marL="0" lvl="0" indent="0" algn="l" rtl="0">
              <a:spcBef>
                <a:spcPts val="1600"/>
              </a:spcBef>
              <a:spcAft>
                <a:spcPts val="0"/>
              </a:spcAft>
              <a:buNone/>
            </a:pPr>
            <a:endParaRPr>
              <a:highlight>
                <a:srgbClr val="00FFFF"/>
              </a:highlight>
            </a:endParaRPr>
          </a:p>
          <a:p>
            <a:pPr marL="457200" lvl="0" indent="0" algn="l" rtl="0">
              <a:spcBef>
                <a:spcPts val="1600"/>
              </a:spcBef>
              <a:spcAft>
                <a:spcPts val="0"/>
              </a:spcAft>
              <a:buNone/>
            </a:pPr>
            <a:endParaRPr u="sng"/>
          </a:p>
          <a:p>
            <a:pPr marL="457200" lvl="0" indent="0" algn="l" rtl="0">
              <a:spcBef>
                <a:spcPts val="1600"/>
              </a:spcBef>
              <a:spcAft>
                <a:spcPts val="0"/>
              </a:spcAft>
              <a:buNone/>
            </a:pPr>
            <a:endParaRPr u="sng"/>
          </a:p>
          <a:p>
            <a:pPr marL="457200" lvl="0" indent="0" algn="l" rtl="0">
              <a:spcBef>
                <a:spcPts val="1600"/>
              </a:spcBef>
              <a:spcAft>
                <a:spcPts val="0"/>
              </a:spcAft>
              <a:buNone/>
            </a:pPr>
            <a:endParaRPr u="sng"/>
          </a:p>
          <a:p>
            <a:pPr marL="0" lvl="0" indent="0" algn="l" rtl="0">
              <a:spcBef>
                <a:spcPts val="1600"/>
              </a:spcBef>
              <a:spcAft>
                <a:spcPts val="0"/>
              </a:spcAft>
              <a:buClr>
                <a:schemeClr val="dk1"/>
              </a:buClr>
              <a:buSzPts val="1100"/>
              <a:buFont typeface="Arial"/>
              <a:buNone/>
            </a:pPr>
            <a:endParaRPr/>
          </a:p>
          <a:p>
            <a:pPr marL="0" lvl="0" indent="0" algn="l" rtl="0">
              <a:spcBef>
                <a:spcPts val="1600"/>
              </a:spcBef>
              <a:spcAft>
                <a:spcPts val="0"/>
              </a:spcAft>
              <a:buClr>
                <a:schemeClr val="dk1"/>
              </a:buClr>
              <a:buSzPts val="1100"/>
              <a:buFont typeface="Arial"/>
              <a:buNone/>
            </a:pPr>
            <a:endParaRPr/>
          </a:p>
          <a:p>
            <a:pPr marL="0" lvl="0" indent="0" algn="l" rtl="0">
              <a:spcBef>
                <a:spcPts val="1600"/>
              </a:spcBef>
              <a:spcAft>
                <a:spcPts val="1600"/>
              </a:spcAft>
              <a:buClr>
                <a:schemeClr val="dk1"/>
              </a:buClr>
              <a:buSzPts val="1100"/>
              <a:buFont typeface="Arial"/>
              <a:buNone/>
            </a:pPr>
            <a:endParaRPr/>
          </a:p>
        </p:txBody>
      </p:sp>
      <p:sp>
        <p:nvSpPr>
          <p:cNvPr id="73" name="Google Shape;73;p15"/>
          <p:cNvSpPr txBox="1"/>
          <p:nvPr/>
        </p:nvSpPr>
        <p:spPr>
          <a:xfrm>
            <a:off x="7710300" y="4768100"/>
            <a:ext cx="1433700" cy="311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
              <a:t>Source: </a:t>
            </a:r>
            <a:r>
              <a:rPr lang="en" sz="600" i="1"/>
              <a:t>Monarchs and Milkweed</a:t>
            </a:r>
            <a:r>
              <a:rPr lang="en" sz="600"/>
              <a:t>, https://www.floridamuseum.ufl.edu/event/expedition-monarchs-andrei/</a:t>
            </a:r>
            <a:endParaRPr sz="600"/>
          </a:p>
        </p:txBody>
      </p:sp>
      <p:pic>
        <p:nvPicPr>
          <p:cNvPr id="74" name="Google Shape;74;p15"/>
          <p:cNvPicPr preferRelativeResize="0"/>
          <p:nvPr/>
        </p:nvPicPr>
        <p:blipFill>
          <a:blip r:embed="rId3">
            <a:alphaModFix/>
          </a:blip>
          <a:stretch>
            <a:fillRect/>
          </a:stretch>
        </p:blipFill>
        <p:spPr>
          <a:xfrm>
            <a:off x="6230538" y="1081712"/>
            <a:ext cx="2453299" cy="3686400"/>
          </a:xfrm>
          <a:prstGeom prst="rect">
            <a:avLst/>
          </a:prstGeom>
          <a:noFill/>
          <a:ln>
            <a:noFill/>
          </a:ln>
        </p:spPr>
      </p:pic>
      <p:pic>
        <p:nvPicPr>
          <p:cNvPr id="75" name="Google Shape;75;p15"/>
          <p:cNvPicPr preferRelativeResize="0"/>
          <p:nvPr/>
        </p:nvPicPr>
        <p:blipFill rotWithShape="1">
          <a:blip r:embed="rId4">
            <a:alphaModFix/>
          </a:blip>
          <a:srcRect t="19133"/>
          <a:stretch/>
        </p:blipFill>
        <p:spPr>
          <a:xfrm>
            <a:off x="438375" y="1441963"/>
            <a:ext cx="5579626" cy="2837425"/>
          </a:xfrm>
          <a:prstGeom prst="rect">
            <a:avLst/>
          </a:prstGeom>
          <a:noFill/>
          <a:ln>
            <a:noFill/>
          </a:ln>
        </p:spPr>
      </p:pic>
      <p:sp>
        <p:nvSpPr>
          <p:cNvPr id="76" name="Google Shape;76;p15"/>
          <p:cNvSpPr/>
          <p:nvPr/>
        </p:nvSpPr>
        <p:spPr>
          <a:xfrm>
            <a:off x="4880225" y="2356225"/>
            <a:ext cx="789900" cy="6111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Google Shape;81;p1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Why are Populations Declining?</a:t>
            </a:r>
            <a:endParaRPr/>
          </a:p>
        </p:txBody>
      </p:sp>
      <p:sp>
        <p:nvSpPr>
          <p:cNvPr id="82" name="Google Shape;82;p16"/>
          <p:cNvSpPr txBox="1">
            <a:spLocks noGrp="1"/>
          </p:cNvSpPr>
          <p:nvPr>
            <p:ph type="body" idx="1"/>
          </p:nvPr>
        </p:nvSpPr>
        <p:spPr>
          <a:xfrm>
            <a:off x="408025" y="716863"/>
            <a:ext cx="5374800" cy="4227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000">
              <a:solidFill>
                <a:srgbClr val="000000"/>
              </a:solidFill>
            </a:endParaRPr>
          </a:p>
          <a:p>
            <a:pPr marL="457200" lvl="0" indent="-342900" algn="l" rtl="0">
              <a:spcBef>
                <a:spcPts val="1600"/>
              </a:spcBef>
              <a:spcAft>
                <a:spcPts val="0"/>
              </a:spcAft>
              <a:buClr>
                <a:srgbClr val="000000"/>
              </a:buClr>
              <a:buSzPts val="1800"/>
              <a:buChar char="●"/>
            </a:pPr>
            <a:r>
              <a:rPr lang="en">
                <a:solidFill>
                  <a:srgbClr val="000000"/>
                </a:solidFill>
              </a:rPr>
              <a:t>Milkweed limitation hypothesis: Loss of common milkweed is preventing monarchs from breeding</a:t>
            </a:r>
            <a:endParaRPr>
              <a:solidFill>
                <a:srgbClr val="000000"/>
              </a:solidFill>
            </a:endParaRPr>
          </a:p>
          <a:p>
            <a:pPr marL="457200" lvl="0" indent="-342900" algn="l" rtl="0">
              <a:spcBef>
                <a:spcPts val="0"/>
              </a:spcBef>
              <a:spcAft>
                <a:spcPts val="0"/>
              </a:spcAft>
              <a:buClr>
                <a:srgbClr val="000000"/>
              </a:buClr>
              <a:buSzPts val="1800"/>
              <a:buChar char="●"/>
            </a:pPr>
            <a:r>
              <a:rPr lang="en">
                <a:solidFill>
                  <a:srgbClr val="000000"/>
                </a:solidFill>
              </a:rPr>
              <a:t>Seeds being distributed to increase milkweed population size</a:t>
            </a:r>
            <a:endParaRPr>
              <a:solidFill>
                <a:srgbClr val="000000"/>
              </a:solidFill>
            </a:endParaRPr>
          </a:p>
          <a:p>
            <a:pPr marL="457200" lvl="0" indent="-342900" algn="l" rtl="0">
              <a:spcBef>
                <a:spcPts val="0"/>
              </a:spcBef>
              <a:spcAft>
                <a:spcPts val="0"/>
              </a:spcAft>
              <a:buClr>
                <a:srgbClr val="000000"/>
              </a:buClr>
              <a:buSzPts val="1800"/>
              <a:buChar char="●"/>
            </a:pPr>
            <a:r>
              <a:rPr lang="en">
                <a:solidFill>
                  <a:srgbClr val="000000"/>
                </a:solidFill>
              </a:rPr>
              <a:t>Potential problem: source populations may be adapted to local environmental conditions</a:t>
            </a:r>
            <a:endParaRPr>
              <a:solidFill>
                <a:srgbClr val="000000"/>
              </a:solidFill>
            </a:endParaRPr>
          </a:p>
          <a:p>
            <a:pPr marL="457200" lvl="0" indent="-342900" algn="l" rtl="0">
              <a:spcBef>
                <a:spcPts val="0"/>
              </a:spcBef>
              <a:spcAft>
                <a:spcPts val="0"/>
              </a:spcAft>
              <a:buClr>
                <a:srgbClr val="000000"/>
              </a:buClr>
              <a:buSzPts val="1800"/>
              <a:buChar char="●"/>
            </a:pPr>
            <a:r>
              <a:rPr lang="en">
                <a:solidFill>
                  <a:srgbClr val="000000"/>
                </a:solidFill>
              </a:rPr>
              <a:t>Local adaptation is commonly documented in plants, but whether biotic or abiotic factors are driving this is unclear</a:t>
            </a:r>
            <a:endParaRPr>
              <a:solidFill>
                <a:srgbClr val="000000"/>
              </a:solidFill>
            </a:endParaRPr>
          </a:p>
          <a:p>
            <a:pPr marL="457200" lvl="0" indent="-342900" algn="l" rtl="0">
              <a:spcBef>
                <a:spcPts val="0"/>
              </a:spcBef>
              <a:spcAft>
                <a:spcPts val="0"/>
              </a:spcAft>
              <a:buClr>
                <a:srgbClr val="000000"/>
              </a:buClr>
              <a:buSzPts val="1800"/>
              <a:buChar char="●"/>
            </a:pPr>
            <a:r>
              <a:rPr lang="en">
                <a:solidFill>
                  <a:srgbClr val="000000"/>
                </a:solidFill>
              </a:rPr>
              <a:t>Goal of study: to determine if there is evidence of local adaptation in common milkweed</a:t>
            </a:r>
            <a:endParaRPr>
              <a:solidFill>
                <a:srgbClr val="000000"/>
              </a:solidFill>
            </a:endParaRPr>
          </a:p>
          <a:p>
            <a:pPr marL="0" lvl="0" indent="0" algn="l" rtl="0">
              <a:spcBef>
                <a:spcPts val="1600"/>
              </a:spcBef>
              <a:spcAft>
                <a:spcPts val="0"/>
              </a:spcAft>
              <a:buNone/>
            </a:pPr>
            <a:endParaRPr>
              <a:solidFill>
                <a:srgbClr val="000000"/>
              </a:solidFill>
            </a:endParaRPr>
          </a:p>
          <a:p>
            <a:pPr marL="0" lvl="0" indent="0" algn="l" rtl="0">
              <a:spcBef>
                <a:spcPts val="1600"/>
              </a:spcBef>
              <a:spcAft>
                <a:spcPts val="1600"/>
              </a:spcAft>
              <a:buNone/>
            </a:pPr>
            <a:endParaRPr>
              <a:solidFill>
                <a:srgbClr val="000000"/>
              </a:solidFill>
            </a:endParaRPr>
          </a:p>
        </p:txBody>
      </p:sp>
      <p:pic>
        <p:nvPicPr>
          <p:cNvPr id="83" name="Google Shape;83;p16"/>
          <p:cNvPicPr preferRelativeResize="0"/>
          <p:nvPr/>
        </p:nvPicPr>
        <p:blipFill rotWithShape="1">
          <a:blip r:embed="rId3">
            <a:alphaModFix/>
          </a:blip>
          <a:srcRect l="29824"/>
          <a:stretch/>
        </p:blipFill>
        <p:spPr>
          <a:xfrm>
            <a:off x="5895650" y="716825"/>
            <a:ext cx="2966537" cy="42273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2">
                                            <p:txEl>
                                              <p:pRg st="0" end="0"/>
                                            </p:txEl>
                                          </p:spTgt>
                                        </p:tgtEl>
                                        <p:attrNameLst>
                                          <p:attrName>style.visibility</p:attrName>
                                        </p:attrNameLst>
                                      </p:cBhvr>
                                      <p:to>
                                        <p:strVal val="visible"/>
                                      </p:to>
                                    </p:set>
                                    <p:animEffect transition="in" filter="fade">
                                      <p:cBhvr>
                                        <p:cTn id="7" dur="1000"/>
                                        <p:tgtEl>
                                          <p:spTgt spid="8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2">
                                            <p:txEl>
                                              <p:pRg st="1" end="1"/>
                                            </p:txEl>
                                          </p:spTgt>
                                        </p:tgtEl>
                                        <p:attrNameLst>
                                          <p:attrName>style.visibility</p:attrName>
                                        </p:attrNameLst>
                                      </p:cBhvr>
                                      <p:to>
                                        <p:strVal val="visible"/>
                                      </p:to>
                                    </p:set>
                                    <p:animEffect transition="in" filter="fade">
                                      <p:cBhvr>
                                        <p:cTn id="12" dur="1000"/>
                                        <p:tgtEl>
                                          <p:spTgt spid="8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2">
                                            <p:txEl>
                                              <p:pRg st="2" end="2"/>
                                            </p:txEl>
                                          </p:spTgt>
                                        </p:tgtEl>
                                        <p:attrNameLst>
                                          <p:attrName>style.visibility</p:attrName>
                                        </p:attrNameLst>
                                      </p:cBhvr>
                                      <p:to>
                                        <p:strVal val="visible"/>
                                      </p:to>
                                    </p:set>
                                    <p:animEffect transition="in" filter="fade">
                                      <p:cBhvr>
                                        <p:cTn id="17" dur="1000"/>
                                        <p:tgtEl>
                                          <p:spTgt spid="8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2">
                                            <p:txEl>
                                              <p:pRg st="3" end="3"/>
                                            </p:txEl>
                                          </p:spTgt>
                                        </p:tgtEl>
                                        <p:attrNameLst>
                                          <p:attrName>style.visibility</p:attrName>
                                        </p:attrNameLst>
                                      </p:cBhvr>
                                      <p:to>
                                        <p:strVal val="visible"/>
                                      </p:to>
                                    </p:set>
                                    <p:animEffect transition="in" filter="fade">
                                      <p:cBhvr>
                                        <p:cTn id="22" dur="1000"/>
                                        <p:tgtEl>
                                          <p:spTgt spid="8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2">
                                            <p:txEl>
                                              <p:pRg st="4" end="4"/>
                                            </p:txEl>
                                          </p:spTgt>
                                        </p:tgtEl>
                                        <p:attrNameLst>
                                          <p:attrName>style.visibility</p:attrName>
                                        </p:attrNameLst>
                                      </p:cBhvr>
                                      <p:to>
                                        <p:strVal val="visible"/>
                                      </p:to>
                                    </p:set>
                                    <p:animEffect transition="in" filter="fade">
                                      <p:cBhvr>
                                        <p:cTn id="27" dur="1000"/>
                                        <p:tgtEl>
                                          <p:spTgt spid="8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2">
                                            <p:txEl>
                                              <p:pRg st="5" end="5"/>
                                            </p:txEl>
                                          </p:spTgt>
                                        </p:tgtEl>
                                        <p:attrNameLst>
                                          <p:attrName>style.visibility</p:attrName>
                                        </p:attrNameLst>
                                      </p:cBhvr>
                                      <p:to>
                                        <p:strVal val="visible"/>
                                      </p:to>
                                    </p:set>
                                    <p:animEffect transition="in" filter="fade">
                                      <p:cBhvr>
                                        <p:cTn id="32" dur="1000"/>
                                        <p:tgtEl>
                                          <p:spTgt spid="8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82">
                                            <p:txEl>
                                              <p:pRg st="6" end="6"/>
                                            </p:txEl>
                                          </p:spTgt>
                                        </p:tgtEl>
                                        <p:attrNameLst>
                                          <p:attrName>style.visibility</p:attrName>
                                        </p:attrNameLst>
                                      </p:cBhvr>
                                      <p:to>
                                        <p:strVal val="visible"/>
                                      </p:to>
                                    </p:set>
                                    <p:animEffect transition="in" filter="fade">
                                      <p:cBhvr>
                                        <p:cTn id="37" dur="1000"/>
                                        <p:tgtEl>
                                          <p:spTgt spid="8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82">
                                            <p:txEl>
                                              <p:pRg st="7" end="7"/>
                                            </p:txEl>
                                          </p:spTgt>
                                        </p:tgtEl>
                                        <p:attrNameLst>
                                          <p:attrName>style.visibility</p:attrName>
                                        </p:attrNameLst>
                                      </p:cBhvr>
                                      <p:to>
                                        <p:strVal val="visible"/>
                                      </p:to>
                                    </p:set>
                                    <p:animEffect transition="in" filter="fade">
                                      <p:cBhvr>
                                        <p:cTn id="42" dur="1000"/>
                                        <p:tgtEl>
                                          <p:spTgt spid="8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7"/>
          <p:cNvSpPr txBox="1">
            <a:spLocks noGrp="1"/>
          </p:cNvSpPr>
          <p:nvPr>
            <p:ph type="title"/>
          </p:nvPr>
        </p:nvSpPr>
        <p:spPr>
          <a:xfrm>
            <a:off x="761650" y="125150"/>
            <a:ext cx="73611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What is a Common Garden Experiment?</a:t>
            </a:r>
            <a:endParaRPr/>
          </a:p>
        </p:txBody>
      </p:sp>
      <p:pic>
        <p:nvPicPr>
          <p:cNvPr id="89" name="Google Shape;89;p17"/>
          <p:cNvPicPr preferRelativeResize="0"/>
          <p:nvPr/>
        </p:nvPicPr>
        <p:blipFill>
          <a:blip r:embed="rId3">
            <a:alphaModFix/>
          </a:blip>
          <a:stretch>
            <a:fillRect/>
          </a:stretch>
        </p:blipFill>
        <p:spPr>
          <a:xfrm>
            <a:off x="5146588" y="2920688"/>
            <a:ext cx="3933825" cy="2028825"/>
          </a:xfrm>
          <a:prstGeom prst="rect">
            <a:avLst/>
          </a:prstGeom>
          <a:noFill/>
          <a:ln>
            <a:noFill/>
          </a:ln>
        </p:spPr>
      </p:pic>
      <p:pic>
        <p:nvPicPr>
          <p:cNvPr id="90" name="Google Shape;90;p17"/>
          <p:cNvPicPr preferRelativeResize="0"/>
          <p:nvPr/>
        </p:nvPicPr>
        <p:blipFill>
          <a:blip r:embed="rId4">
            <a:alphaModFix/>
          </a:blip>
          <a:stretch>
            <a:fillRect/>
          </a:stretch>
        </p:blipFill>
        <p:spPr>
          <a:xfrm>
            <a:off x="4565100" y="1399413"/>
            <a:ext cx="4267200" cy="1209675"/>
          </a:xfrm>
          <a:prstGeom prst="rect">
            <a:avLst/>
          </a:prstGeom>
          <a:noFill/>
          <a:ln>
            <a:noFill/>
          </a:ln>
        </p:spPr>
      </p:pic>
      <p:sp>
        <p:nvSpPr>
          <p:cNvPr id="91" name="Google Shape;91;p17"/>
          <p:cNvSpPr txBox="1"/>
          <p:nvPr/>
        </p:nvSpPr>
        <p:spPr>
          <a:xfrm>
            <a:off x="5461100" y="2644150"/>
            <a:ext cx="390900" cy="24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A</a:t>
            </a:r>
            <a:endParaRPr/>
          </a:p>
        </p:txBody>
      </p:sp>
      <p:sp>
        <p:nvSpPr>
          <p:cNvPr id="92" name="Google Shape;92;p17"/>
          <p:cNvSpPr txBox="1"/>
          <p:nvPr/>
        </p:nvSpPr>
        <p:spPr>
          <a:xfrm>
            <a:off x="6748688" y="2644150"/>
            <a:ext cx="300900" cy="24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B</a:t>
            </a:r>
            <a:endParaRPr/>
          </a:p>
        </p:txBody>
      </p:sp>
      <p:sp>
        <p:nvSpPr>
          <p:cNvPr id="93" name="Google Shape;93;p17"/>
          <p:cNvSpPr txBox="1"/>
          <p:nvPr/>
        </p:nvSpPr>
        <p:spPr>
          <a:xfrm>
            <a:off x="7821775" y="2644950"/>
            <a:ext cx="300900" cy="31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C</a:t>
            </a:r>
            <a:endParaRPr/>
          </a:p>
        </p:txBody>
      </p:sp>
      <p:sp>
        <p:nvSpPr>
          <p:cNvPr id="94" name="Google Shape;94;p17"/>
          <p:cNvSpPr txBox="1"/>
          <p:nvPr/>
        </p:nvSpPr>
        <p:spPr>
          <a:xfrm>
            <a:off x="8606600" y="2644138"/>
            <a:ext cx="300900" cy="24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D</a:t>
            </a:r>
            <a:endParaRPr/>
          </a:p>
        </p:txBody>
      </p:sp>
      <p:sp>
        <p:nvSpPr>
          <p:cNvPr id="95" name="Google Shape;95;p17"/>
          <p:cNvSpPr txBox="1"/>
          <p:nvPr/>
        </p:nvSpPr>
        <p:spPr>
          <a:xfrm>
            <a:off x="4681350" y="817788"/>
            <a:ext cx="3800700" cy="310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a:t>Common Garden: plants from each location grown in one environment</a:t>
            </a:r>
            <a:endParaRPr sz="1800"/>
          </a:p>
        </p:txBody>
      </p:sp>
      <p:sp>
        <p:nvSpPr>
          <p:cNvPr id="96" name="Google Shape;96;p17"/>
          <p:cNvSpPr txBox="1"/>
          <p:nvPr/>
        </p:nvSpPr>
        <p:spPr>
          <a:xfrm>
            <a:off x="611625" y="4813500"/>
            <a:ext cx="4428900" cy="10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Populations not genetically different</a:t>
            </a:r>
            <a:endParaRPr/>
          </a:p>
        </p:txBody>
      </p:sp>
      <p:sp>
        <p:nvSpPr>
          <p:cNvPr id="97" name="Google Shape;97;p17"/>
          <p:cNvSpPr txBox="1"/>
          <p:nvPr/>
        </p:nvSpPr>
        <p:spPr>
          <a:xfrm>
            <a:off x="5256338" y="4798425"/>
            <a:ext cx="3714300" cy="17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Populations are genetically different</a:t>
            </a:r>
            <a:endParaRPr/>
          </a:p>
        </p:txBody>
      </p:sp>
      <p:pic>
        <p:nvPicPr>
          <p:cNvPr id="98" name="Google Shape;98;p17"/>
          <p:cNvPicPr preferRelativeResize="0"/>
          <p:nvPr/>
        </p:nvPicPr>
        <p:blipFill>
          <a:blip r:embed="rId5">
            <a:alphaModFix/>
          </a:blip>
          <a:stretch>
            <a:fillRect/>
          </a:stretch>
        </p:blipFill>
        <p:spPr>
          <a:xfrm>
            <a:off x="250938" y="722675"/>
            <a:ext cx="3152775" cy="1752600"/>
          </a:xfrm>
          <a:prstGeom prst="rect">
            <a:avLst/>
          </a:prstGeom>
          <a:noFill/>
          <a:ln>
            <a:noFill/>
          </a:ln>
        </p:spPr>
      </p:pic>
      <p:sp>
        <p:nvSpPr>
          <p:cNvPr id="99" name="Google Shape;99;p17"/>
          <p:cNvSpPr txBox="1"/>
          <p:nvPr/>
        </p:nvSpPr>
        <p:spPr>
          <a:xfrm>
            <a:off x="1733625" y="737050"/>
            <a:ext cx="390900" cy="24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A</a:t>
            </a:r>
            <a:endParaRPr/>
          </a:p>
        </p:txBody>
      </p:sp>
      <p:sp>
        <p:nvSpPr>
          <p:cNvPr id="100" name="Google Shape;100;p17"/>
          <p:cNvSpPr txBox="1"/>
          <p:nvPr/>
        </p:nvSpPr>
        <p:spPr>
          <a:xfrm>
            <a:off x="1966363" y="1113425"/>
            <a:ext cx="300900" cy="24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B</a:t>
            </a:r>
            <a:endParaRPr/>
          </a:p>
        </p:txBody>
      </p:sp>
      <p:sp>
        <p:nvSpPr>
          <p:cNvPr id="101" name="Google Shape;101;p17"/>
          <p:cNvSpPr txBox="1"/>
          <p:nvPr/>
        </p:nvSpPr>
        <p:spPr>
          <a:xfrm>
            <a:off x="2383275" y="1354925"/>
            <a:ext cx="300900" cy="24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C</a:t>
            </a:r>
            <a:endParaRPr/>
          </a:p>
        </p:txBody>
      </p:sp>
      <p:sp>
        <p:nvSpPr>
          <p:cNvPr id="102" name="Google Shape;102;p17"/>
          <p:cNvSpPr txBox="1"/>
          <p:nvPr/>
        </p:nvSpPr>
        <p:spPr>
          <a:xfrm>
            <a:off x="2811500" y="1478225"/>
            <a:ext cx="300900" cy="24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D</a:t>
            </a:r>
            <a:endParaRPr/>
          </a:p>
        </p:txBody>
      </p:sp>
      <p:pic>
        <p:nvPicPr>
          <p:cNvPr id="103" name="Google Shape;103;p17"/>
          <p:cNvPicPr preferRelativeResize="0"/>
          <p:nvPr/>
        </p:nvPicPr>
        <p:blipFill>
          <a:blip r:embed="rId6">
            <a:alphaModFix/>
          </a:blip>
          <a:stretch>
            <a:fillRect/>
          </a:stretch>
        </p:blipFill>
        <p:spPr>
          <a:xfrm>
            <a:off x="325925" y="2760435"/>
            <a:ext cx="4267200" cy="2051190"/>
          </a:xfrm>
          <a:prstGeom prst="rect">
            <a:avLst/>
          </a:prstGeom>
          <a:noFill/>
          <a:ln>
            <a:noFill/>
          </a:ln>
        </p:spPr>
      </p:pic>
      <p:sp>
        <p:nvSpPr>
          <p:cNvPr id="104" name="Google Shape;104;p17"/>
          <p:cNvSpPr txBox="1"/>
          <p:nvPr/>
        </p:nvSpPr>
        <p:spPr>
          <a:xfrm>
            <a:off x="611613" y="2609088"/>
            <a:ext cx="390900" cy="24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A</a:t>
            </a:r>
            <a:endParaRPr/>
          </a:p>
        </p:txBody>
      </p:sp>
      <p:sp>
        <p:nvSpPr>
          <p:cNvPr id="105" name="Google Shape;105;p17"/>
          <p:cNvSpPr txBox="1"/>
          <p:nvPr/>
        </p:nvSpPr>
        <p:spPr>
          <a:xfrm>
            <a:off x="2811488" y="2609088"/>
            <a:ext cx="300900" cy="24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C</a:t>
            </a:r>
            <a:endParaRPr/>
          </a:p>
        </p:txBody>
      </p:sp>
      <p:sp>
        <p:nvSpPr>
          <p:cNvPr id="106" name="Google Shape;106;p17"/>
          <p:cNvSpPr txBox="1"/>
          <p:nvPr/>
        </p:nvSpPr>
        <p:spPr>
          <a:xfrm>
            <a:off x="1756550" y="2609088"/>
            <a:ext cx="300900" cy="24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B</a:t>
            </a:r>
            <a:endParaRPr/>
          </a:p>
        </p:txBody>
      </p:sp>
      <p:sp>
        <p:nvSpPr>
          <p:cNvPr id="107" name="Google Shape;107;p17"/>
          <p:cNvSpPr txBox="1"/>
          <p:nvPr/>
        </p:nvSpPr>
        <p:spPr>
          <a:xfrm>
            <a:off x="3959888" y="2609088"/>
            <a:ext cx="218700" cy="24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D</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8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9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9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9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9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pic>
        <p:nvPicPr>
          <p:cNvPr id="112" name="Google Shape;112;p18"/>
          <p:cNvPicPr preferRelativeResize="0"/>
          <p:nvPr/>
        </p:nvPicPr>
        <p:blipFill rotWithShape="1">
          <a:blip r:embed="rId3">
            <a:alphaModFix/>
          </a:blip>
          <a:srcRect l="15100" t="7691" r="5753" b="7877"/>
          <a:stretch/>
        </p:blipFill>
        <p:spPr>
          <a:xfrm>
            <a:off x="2350775" y="0"/>
            <a:ext cx="6793224" cy="5143500"/>
          </a:xfrm>
          <a:prstGeom prst="rect">
            <a:avLst/>
          </a:prstGeom>
          <a:noFill/>
          <a:ln>
            <a:noFill/>
          </a:ln>
        </p:spPr>
      </p:pic>
      <p:sp>
        <p:nvSpPr>
          <p:cNvPr id="113" name="Google Shape;113;p18"/>
          <p:cNvSpPr txBox="1"/>
          <p:nvPr/>
        </p:nvSpPr>
        <p:spPr>
          <a:xfrm>
            <a:off x="6380525" y="4552025"/>
            <a:ext cx="515100" cy="3981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FF0000"/>
                </a:solidFill>
              </a:rPr>
              <a:t> VA</a:t>
            </a:r>
            <a:endParaRPr b="1">
              <a:solidFill>
                <a:srgbClr val="FF0000"/>
              </a:solidFill>
            </a:endParaRPr>
          </a:p>
        </p:txBody>
      </p:sp>
      <p:sp>
        <p:nvSpPr>
          <p:cNvPr id="114" name="Google Shape;114;p18"/>
          <p:cNvSpPr txBox="1"/>
          <p:nvPr/>
        </p:nvSpPr>
        <p:spPr>
          <a:xfrm>
            <a:off x="6028325" y="3483675"/>
            <a:ext cx="515100" cy="3570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FF0000"/>
                </a:solidFill>
              </a:rPr>
              <a:t> OH</a:t>
            </a:r>
            <a:endParaRPr b="1">
              <a:solidFill>
                <a:srgbClr val="FF0000"/>
              </a:solidFill>
            </a:endParaRPr>
          </a:p>
        </p:txBody>
      </p:sp>
      <p:sp>
        <p:nvSpPr>
          <p:cNvPr id="115" name="Google Shape;115;p18"/>
          <p:cNvSpPr txBox="1"/>
          <p:nvPr/>
        </p:nvSpPr>
        <p:spPr>
          <a:xfrm>
            <a:off x="8501725" y="2344975"/>
            <a:ext cx="469200" cy="3570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FF0000"/>
                </a:solidFill>
              </a:rPr>
              <a:t>MA</a:t>
            </a:r>
            <a:endParaRPr b="1">
              <a:solidFill>
                <a:srgbClr val="FF0000"/>
              </a:solidFill>
            </a:endParaRPr>
          </a:p>
        </p:txBody>
      </p:sp>
      <p:sp>
        <p:nvSpPr>
          <p:cNvPr id="116" name="Google Shape;116;p18"/>
          <p:cNvSpPr txBox="1"/>
          <p:nvPr/>
        </p:nvSpPr>
        <p:spPr>
          <a:xfrm>
            <a:off x="3710200" y="1341375"/>
            <a:ext cx="410700" cy="3981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FF0000"/>
                </a:solidFill>
              </a:rPr>
              <a:t>WI</a:t>
            </a:r>
            <a:endParaRPr b="1">
              <a:solidFill>
                <a:srgbClr val="FF0000"/>
              </a:solidFill>
            </a:endParaRPr>
          </a:p>
        </p:txBody>
      </p:sp>
      <p:sp>
        <p:nvSpPr>
          <p:cNvPr id="117" name="Google Shape;117;p18"/>
          <p:cNvSpPr txBox="1"/>
          <p:nvPr/>
        </p:nvSpPr>
        <p:spPr>
          <a:xfrm>
            <a:off x="3195100" y="154400"/>
            <a:ext cx="469200" cy="3570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FF0000"/>
                </a:solidFill>
              </a:rPr>
              <a:t>MN</a:t>
            </a:r>
            <a:endParaRPr b="1">
              <a:solidFill>
                <a:srgbClr val="FF0000"/>
              </a:solidFill>
            </a:endParaRPr>
          </a:p>
        </p:txBody>
      </p:sp>
      <p:sp>
        <p:nvSpPr>
          <p:cNvPr id="118" name="Google Shape;118;p18"/>
          <p:cNvSpPr txBox="1"/>
          <p:nvPr/>
        </p:nvSpPr>
        <p:spPr>
          <a:xfrm>
            <a:off x="0" y="0"/>
            <a:ext cx="2416500" cy="211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Pop. VA = Bedford, VA</a:t>
            </a:r>
            <a:endParaRPr/>
          </a:p>
          <a:p>
            <a:pPr marL="0" lvl="0" indent="0" algn="l" rtl="0">
              <a:spcBef>
                <a:spcPts val="0"/>
              </a:spcBef>
              <a:spcAft>
                <a:spcPts val="0"/>
              </a:spcAft>
              <a:buNone/>
            </a:pPr>
            <a:endParaRPr/>
          </a:p>
          <a:p>
            <a:pPr marL="0" lvl="0" indent="0" algn="l" rtl="0">
              <a:spcBef>
                <a:spcPts val="0"/>
              </a:spcBef>
              <a:spcAft>
                <a:spcPts val="0"/>
              </a:spcAft>
              <a:buNone/>
            </a:pPr>
            <a:r>
              <a:rPr lang="en"/>
              <a:t>Pop. OH = Granville, OH</a:t>
            </a:r>
            <a:endParaRPr/>
          </a:p>
          <a:p>
            <a:pPr marL="0" lvl="0" indent="0" algn="l" rtl="0">
              <a:spcBef>
                <a:spcPts val="0"/>
              </a:spcBef>
              <a:spcAft>
                <a:spcPts val="0"/>
              </a:spcAft>
              <a:buNone/>
            </a:pPr>
            <a:endParaRPr/>
          </a:p>
          <a:p>
            <a:pPr marL="0" lvl="0" indent="0" algn="l" rtl="0">
              <a:spcBef>
                <a:spcPts val="0"/>
              </a:spcBef>
              <a:spcAft>
                <a:spcPts val="0"/>
              </a:spcAft>
              <a:buNone/>
            </a:pPr>
            <a:r>
              <a:rPr lang="en"/>
              <a:t>Pop. MA = Bridgewater, MA</a:t>
            </a:r>
            <a:endParaRPr/>
          </a:p>
          <a:p>
            <a:pPr marL="0" lvl="0" indent="0" algn="l" rtl="0">
              <a:spcBef>
                <a:spcPts val="0"/>
              </a:spcBef>
              <a:spcAft>
                <a:spcPts val="0"/>
              </a:spcAft>
              <a:buNone/>
            </a:pPr>
            <a:endParaRPr/>
          </a:p>
          <a:p>
            <a:pPr marL="0" lvl="0" indent="0" algn="l" rtl="0">
              <a:spcBef>
                <a:spcPts val="0"/>
              </a:spcBef>
              <a:spcAft>
                <a:spcPts val="0"/>
              </a:spcAft>
              <a:buNone/>
            </a:pPr>
            <a:r>
              <a:rPr lang="en"/>
              <a:t>Pop. WI = Menomonee, WI</a:t>
            </a:r>
            <a:endParaRPr/>
          </a:p>
          <a:p>
            <a:pPr marL="0" lvl="0" indent="0" algn="l" rtl="0">
              <a:spcBef>
                <a:spcPts val="0"/>
              </a:spcBef>
              <a:spcAft>
                <a:spcPts val="0"/>
              </a:spcAft>
              <a:buNone/>
            </a:pPr>
            <a:endParaRPr/>
          </a:p>
          <a:p>
            <a:pPr marL="0" lvl="0" indent="0" algn="l" rtl="0">
              <a:spcBef>
                <a:spcPts val="0"/>
              </a:spcBef>
              <a:spcAft>
                <a:spcPts val="0"/>
              </a:spcAft>
              <a:buNone/>
            </a:pPr>
            <a:r>
              <a:rPr lang="en"/>
              <a:t>Pop. MN = Bemidji, MN</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a:t>Populations ranged across 10.1 degrees of latitude and     23.9 degrees of longitude</a:t>
            </a:r>
            <a:endParaRPr/>
          </a:p>
        </p:txBody>
      </p:sp>
      <p:sp>
        <p:nvSpPr>
          <p:cNvPr id="119" name="Google Shape;119;p18"/>
          <p:cNvSpPr txBox="1"/>
          <p:nvPr/>
        </p:nvSpPr>
        <p:spPr>
          <a:xfrm>
            <a:off x="53150" y="4950125"/>
            <a:ext cx="1164900" cy="10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
              <a:t>Source: Google Maps</a:t>
            </a:r>
            <a:endParaRPr sz="60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1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Experimental Design</a:t>
            </a:r>
            <a:endParaRPr/>
          </a:p>
        </p:txBody>
      </p:sp>
      <p:sp>
        <p:nvSpPr>
          <p:cNvPr id="125" name="Google Shape;125;p19"/>
          <p:cNvSpPr txBox="1">
            <a:spLocks noGrp="1"/>
          </p:cNvSpPr>
          <p:nvPr>
            <p:ph type="body" idx="1"/>
          </p:nvPr>
        </p:nvSpPr>
        <p:spPr>
          <a:xfrm>
            <a:off x="311700" y="1152475"/>
            <a:ext cx="30075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000000"/>
              </a:buClr>
              <a:buSzPts val="1800"/>
              <a:buChar char="●"/>
            </a:pPr>
            <a:r>
              <a:rPr lang="en">
                <a:solidFill>
                  <a:srgbClr val="000000"/>
                </a:solidFill>
              </a:rPr>
              <a:t>Seeds germinated in lab; seedlings allowed to acclimatize for 3 weeks outside</a:t>
            </a:r>
            <a:endParaRPr>
              <a:solidFill>
                <a:srgbClr val="000000"/>
              </a:solidFill>
            </a:endParaRPr>
          </a:p>
          <a:p>
            <a:pPr marL="457200" lvl="0" indent="-342900" algn="l" rtl="0">
              <a:spcBef>
                <a:spcPts val="1000"/>
              </a:spcBef>
              <a:spcAft>
                <a:spcPts val="0"/>
              </a:spcAft>
              <a:buClr>
                <a:srgbClr val="000000"/>
              </a:buClr>
              <a:buSzPts val="1800"/>
              <a:buChar char="●"/>
            </a:pPr>
            <a:r>
              <a:rPr lang="en">
                <a:solidFill>
                  <a:srgbClr val="000000"/>
                </a:solidFill>
              </a:rPr>
              <a:t>Seedlings transplanted to common garden in 3-gallon pots</a:t>
            </a:r>
            <a:endParaRPr>
              <a:solidFill>
                <a:srgbClr val="000000"/>
              </a:solidFill>
            </a:endParaRPr>
          </a:p>
          <a:p>
            <a:pPr marL="457200" lvl="0" indent="-342900" algn="l" rtl="0">
              <a:spcBef>
                <a:spcPts val="1000"/>
              </a:spcBef>
              <a:spcAft>
                <a:spcPts val="0"/>
              </a:spcAft>
              <a:buClr>
                <a:srgbClr val="000000"/>
              </a:buClr>
              <a:buSzPts val="1800"/>
              <a:buChar char="●"/>
            </a:pPr>
            <a:r>
              <a:rPr lang="en">
                <a:solidFill>
                  <a:srgbClr val="000000"/>
                </a:solidFill>
              </a:rPr>
              <a:t>2 plots with 20 plants each</a:t>
            </a:r>
            <a:endParaRPr>
              <a:solidFill>
                <a:srgbClr val="000000"/>
              </a:solidFill>
            </a:endParaRPr>
          </a:p>
          <a:p>
            <a:pPr marL="0" lvl="0" indent="0" algn="l" rtl="0">
              <a:spcBef>
                <a:spcPts val="1600"/>
              </a:spcBef>
              <a:spcAft>
                <a:spcPts val="1600"/>
              </a:spcAft>
              <a:buNone/>
            </a:pPr>
            <a:endParaRPr>
              <a:solidFill>
                <a:srgbClr val="000000"/>
              </a:solidFill>
            </a:endParaRPr>
          </a:p>
        </p:txBody>
      </p:sp>
      <p:pic>
        <p:nvPicPr>
          <p:cNvPr id="126" name="Google Shape;126;p19"/>
          <p:cNvPicPr preferRelativeResize="0"/>
          <p:nvPr/>
        </p:nvPicPr>
        <p:blipFill>
          <a:blip r:embed="rId3">
            <a:alphaModFix/>
          </a:blip>
          <a:stretch>
            <a:fillRect/>
          </a:stretch>
        </p:blipFill>
        <p:spPr>
          <a:xfrm>
            <a:off x="3549450" y="1152475"/>
            <a:ext cx="5520079" cy="368007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5">
                                            <p:txEl>
                                              <p:pRg st="0" end="0"/>
                                            </p:txEl>
                                          </p:spTgt>
                                        </p:tgtEl>
                                        <p:attrNameLst>
                                          <p:attrName>style.visibility</p:attrName>
                                        </p:attrNameLst>
                                      </p:cBhvr>
                                      <p:to>
                                        <p:strVal val="visible"/>
                                      </p:to>
                                    </p:set>
                                    <p:animEffect transition="in" filter="fade">
                                      <p:cBhvr>
                                        <p:cTn id="7" dur="1000"/>
                                        <p:tgtEl>
                                          <p:spTgt spid="12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5">
                                            <p:txEl>
                                              <p:pRg st="1" end="1"/>
                                            </p:txEl>
                                          </p:spTgt>
                                        </p:tgtEl>
                                        <p:attrNameLst>
                                          <p:attrName>style.visibility</p:attrName>
                                        </p:attrNameLst>
                                      </p:cBhvr>
                                      <p:to>
                                        <p:strVal val="visible"/>
                                      </p:to>
                                    </p:set>
                                    <p:animEffect transition="in" filter="fade">
                                      <p:cBhvr>
                                        <p:cTn id="12" dur="1000"/>
                                        <p:tgtEl>
                                          <p:spTgt spid="12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5">
                                            <p:txEl>
                                              <p:pRg st="2" end="2"/>
                                            </p:txEl>
                                          </p:spTgt>
                                        </p:tgtEl>
                                        <p:attrNameLst>
                                          <p:attrName>style.visibility</p:attrName>
                                        </p:attrNameLst>
                                      </p:cBhvr>
                                      <p:to>
                                        <p:strVal val="visible"/>
                                      </p:to>
                                    </p:set>
                                    <p:animEffect transition="in" filter="fade">
                                      <p:cBhvr>
                                        <p:cTn id="17" dur="1000"/>
                                        <p:tgtEl>
                                          <p:spTgt spid="12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5">
                                            <p:txEl>
                                              <p:pRg st="3" end="3"/>
                                            </p:txEl>
                                          </p:spTgt>
                                        </p:tgtEl>
                                        <p:attrNameLst>
                                          <p:attrName>style.visibility</p:attrName>
                                        </p:attrNameLst>
                                      </p:cBhvr>
                                      <p:to>
                                        <p:strVal val="visible"/>
                                      </p:to>
                                    </p:set>
                                    <p:animEffect transition="in" filter="fade">
                                      <p:cBhvr>
                                        <p:cTn id="22" dur="1000"/>
                                        <p:tgtEl>
                                          <p:spTgt spid="12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2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Methods</a:t>
            </a:r>
            <a:endParaRPr/>
          </a:p>
        </p:txBody>
      </p:sp>
      <p:sp>
        <p:nvSpPr>
          <p:cNvPr id="132" name="Google Shape;132;p20"/>
          <p:cNvSpPr txBox="1">
            <a:spLocks noGrp="1"/>
          </p:cNvSpPr>
          <p:nvPr>
            <p:ph type="body" idx="1"/>
          </p:nvPr>
        </p:nvSpPr>
        <p:spPr>
          <a:xfrm>
            <a:off x="311700" y="1152475"/>
            <a:ext cx="4173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000000"/>
              </a:buClr>
              <a:buSzPts val="1800"/>
              <a:buChar char="●"/>
            </a:pPr>
            <a:r>
              <a:rPr lang="en">
                <a:solidFill>
                  <a:srgbClr val="000000"/>
                </a:solidFill>
              </a:rPr>
              <a:t>Milkweed plants measured approximately biweekly </a:t>
            </a:r>
            <a:endParaRPr>
              <a:solidFill>
                <a:srgbClr val="000000"/>
              </a:solidFill>
            </a:endParaRPr>
          </a:p>
          <a:p>
            <a:pPr marL="457200" lvl="0" indent="-342900" algn="l" rtl="0">
              <a:spcBef>
                <a:spcPts val="1000"/>
              </a:spcBef>
              <a:spcAft>
                <a:spcPts val="0"/>
              </a:spcAft>
              <a:buClr>
                <a:srgbClr val="000000"/>
              </a:buClr>
              <a:buSzPts val="1800"/>
              <a:buChar char="●"/>
            </a:pPr>
            <a:r>
              <a:rPr lang="en">
                <a:solidFill>
                  <a:srgbClr val="000000"/>
                </a:solidFill>
              </a:rPr>
              <a:t>Recorded stem height, leaf length and width, stem diameter, and number of nodes</a:t>
            </a:r>
            <a:endParaRPr>
              <a:solidFill>
                <a:srgbClr val="000000"/>
              </a:solidFill>
            </a:endParaRPr>
          </a:p>
          <a:p>
            <a:pPr marL="457200" lvl="0" indent="-342900" algn="l" rtl="0">
              <a:spcBef>
                <a:spcPts val="1000"/>
              </a:spcBef>
              <a:spcAft>
                <a:spcPts val="0"/>
              </a:spcAft>
              <a:buClr>
                <a:srgbClr val="000000"/>
              </a:buClr>
              <a:buSzPts val="1800"/>
              <a:buChar char="●"/>
            </a:pPr>
            <a:r>
              <a:rPr lang="en">
                <a:solidFill>
                  <a:srgbClr val="000000"/>
                </a:solidFill>
              </a:rPr>
              <a:t>Recorded the identity and abundance of insect herbivores and herbivore damage (leaf chewing) on each plant</a:t>
            </a:r>
            <a:endParaRPr>
              <a:solidFill>
                <a:srgbClr val="000000"/>
              </a:solidFill>
            </a:endParaRPr>
          </a:p>
          <a:p>
            <a:pPr marL="0" lvl="0" indent="0" algn="l" rtl="0">
              <a:spcBef>
                <a:spcPts val="1600"/>
              </a:spcBef>
              <a:spcAft>
                <a:spcPts val="1600"/>
              </a:spcAft>
              <a:buNone/>
            </a:pPr>
            <a:r>
              <a:rPr lang="en">
                <a:solidFill>
                  <a:srgbClr val="000000"/>
                </a:solidFill>
              </a:rPr>
              <a:t>		</a:t>
            </a:r>
            <a:endParaRPr>
              <a:solidFill>
                <a:srgbClr val="000000"/>
              </a:solidFill>
            </a:endParaRPr>
          </a:p>
        </p:txBody>
      </p:sp>
      <p:pic>
        <p:nvPicPr>
          <p:cNvPr id="133" name="Google Shape;133;p20"/>
          <p:cNvPicPr preferRelativeResize="0"/>
          <p:nvPr/>
        </p:nvPicPr>
        <p:blipFill rotWithShape="1">
          <a:blip r:embed="rId3">
            <a:alphaModFix/>
          </a:blip>
          <a:srcRect t="100000" b="-59502"/>
          <a:stretch/>
        </p:blipFill>
        <p:spPr>
          <a:xfrm>
            <a:off x="4485300" y="5824592"/>
            <a:ext cx="3549147" cy="2815828"/>
          </a:xfrm>
          <a:prstGeom prst="rect">
            <a:avLst/>
          </a:prstGeom>
          <a:noFill/>
          <a:ln>
            <a:noFill/>
          </a:ln>
        </p:spPr>
      </p:pic>
      <p:pic>
        <p:nvPicPr>
          <p:cNvPr id="134" name="Google Shape;134;p20"/>
          <p:cNvPicPr preferRelativeResize="0"/>
          <p:nvPr/>
        </p:nvPicPr>
        <p:blipFill>
          <a:blip r:embed="rId4">
            <a:alphaModFix/>
          </a:blip>
          <a:stretch>
            <a:fillRect/>
          </a:stretch>
        </p:blipFill>
        <p:spPr>
          <a:xfrm>
            <a:off x="4806671" y="200976"/>
            <a:ext cx="3468051" cy="462407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2">
                                            <p:txEl>
                                              <p:pRg st="0" end="0"/>
                                            </p:txEl>
                                          </p:spTgt>
                                        </p:tgtEl>
                                        <p:attrNameLst>
                                          <p:attrName>style.visibility</p:attrName>
                                        </p:attrNameLst>
                                      </p:cBhvr>
                                      <p:to>
                                        <p:strVal val="visible"/>
                                      </p:to>
                                    </p:set>
                                    <p:animEffect transition="in" filter="fade">
                                      <p:cBhvr>
                                        <p:cTn id="7" dur="1000"/>
                                        <p:tgtEl>
                                          <p:spTgt spid="13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2">
                                            <p:txEl>
                                              <p:pRg st="1" end="1"/>
                                            </p:txEl>
                                          </p:spTgt>
                                        </p:tgtEl>
                                        <p:attrNameLst>
                                          <p:attrName>style.visibility</p:attrName>
                                        </p:attrNameLst>
                                      </p:cBhvr>
                                      <p:to>
                                        <p:strVal val="visible"/>
                                      </p:to>
                                    </p:set>
                                    <p:animEffect transition="in" filter="fade">
                                      <p:cBhvr>
                                        <p:cTn id="12" dur="1000"/>
                                        <p:tgtEl>
                                          <p:spTgt spid="13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2">
                                            <p:txEl>
                                              <p:pRg st="2" end="2"/>
                                            </p:txEl>
                                          </p:spTgt>
                                        </p:tgtEl>
                                        <p:attrNameLst>
                                          <p:attrName>style.visibility</p:attrName>
                                        </p:attrNameLst>
                                      </p:cBhvr>
                                      <p:to>
                                        <p:strVal val="visible"/>
                                      </p:to>
                                    </p:set>
                                    <p:animEffect transition="in" filter="fade">
                                      <p:cBhvr>
                                        <p:cTn id="17" dur="1000"/>
                                        <p:tgtEl>
                                          <p:spTgt spid="13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2">
                                            <p:txEl>
                                              <p:pRg st="3" end="3"/>
                                            </p:txEl>
                                          </p:spTgt>
                                        </p:tgtEl>
                                        <p:attrNameLst>
                                          <p:attrName>style.visibility</p:attrName>
                                        </p:attrNameLst>
                                      </p:cBhvr>
                                      <p:to>
                                        <p:strVal val="visible"/>
                                      </p:to>
                                    </p:set>
                                    <p:animEffect transition="in" filter="fade">
                                      <p:cBhvr>
                                        <p:cTn id="22" dur="1000"/>
                                        <p:tgtEl>
                                          <p:spTgt spid="13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21"/>
          <p:cNvSpPr txBox="1"/>
          <p:nvPr/>
        </p:nvSpPr>
        <p:spPr>
          <a:xfrm>
            <a:off x="201000" y="74350"/>
            <a:ext cx="8943000" cy="378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t>Mean Number of Nodes Varied Across Populations Over Time</a:t>
            </a:r>
            <a:endParaRPr sz="2400"/>
          </a:p>
          <a:p>
            <a:pPr marL="0" lvl="0" indent="0" algn="l" rtl="0">
              <a:spcBef>
                <a:spcPts val="0"/>
              </a:spcBef>
              <a:spcAft>
                <a:spcPts val="0"/>
              </a:spcAft>
              <a:buNone/>
            </a:pPr>
            <a:endParaRPr/>
          </a:p>
        </p:txBody>
      </p:sp>
      <p:pic>
        <p:nvPicPr>
          <p:cNvPr id="140" name="Google Shape;140;p21"/>
          <p:cNvPicPr preferRelativeResize="0"/>
          <p:nvPr/>
        </p:nvPicPr>
        <p:blipFill>
          <a:blip r:embed="rId3">
            <a:alphaModFix/>
          </a:blip>
          <a:stretch>
            <a:fillRect/>
          </a:stretch>
        </p:blipFill>
        <p:spPr>
          <a:xfrm>
            <a:off x="1014900" y="571500"/>
            <a:ext cx="7315200" cy="4572000"/>
          </a:xfrm>
          <a:prstGeom prst="rect">
            <a:avLst/>
          </a:prstGeom>
          <a:noFill/>
          <a:ln>
            <a:noFill/>
          </a:ln>
        </p:spPr>
      </p:pic>
      <p:sp>
        <p:nvSpPr>
          <p:cNvPr id="141" name="Google Shape;141;p21"/>
          <p:cNvSpPr txBox="1"/>
          <p:nvPr/>
        </p:nvSpPr>
        <p:spPr>
          <a:xfrm>
            <a:off x="1684150" y="781250"/>
            <a:ext cx="2462700" cy="974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population x time interaction:</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F</a:t>
            </a:r>
            <a:r>
              <a:rPr lang="en" baseline="-25000">
                <a:solidFill>
                  <a:schemeClr val="dk1"/>
                </a:solidFill>
              </a:rPr>
              <a:t>32,254</a:t>
            </a:r>
            <a:r>
              <a:rPr lang="en">
                <a:solidFill>
                  <a:schemeClr val="dk1"/>
                </a:solidFill>
              </a:rPr>
              <a:t> = 1.69 p= 0.014</a:t>
            </a:r>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1142</Words>
  <Application>Microsoft Office PowerPoint</Application>
  <PresentationFormat>On-screen Show (16:9)</PresentationFormat>
  <Paragraphs>122</Paragraphs>
  <Slides>17</Slides>
  <Notes>17</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17</vt:i4>
      </vt:variant>
    </vt:vector>
  </HeadingPairs>
  <TitlesOfParts>
    <vt:vector size="20" baseType="lpstr">
      <vt:lpstr>Arial</vt:lpstr>
      <vt:lpstr>Times New Roman</vt:lpstr>
      <vt:lpstr>Simple Light</vt:lpstr>
      <vt:lpstr>An Experimental Investigation of Local Adaptation in Common Milkweed  (Asclepias syriaca)</vt:lpstr>
      <vt:lpstr>Monarchs &amp; Milkweeds</vt:lpstr>
      <vt:lpstr>Eastern Monarch Populations are Declining</vt:lpstr>
      <vt:lpstr>Why are Populations Declining?</vt:lpstr>
      <vt:lpstr>What is a Common Garden Experiment?</vt:lpstr>
      <vt:lpstr>PowerPoint Presentation</vt:lpstr>
      <vt:lpstr>Experimental Design</vt:lpstr>
      <vt:lpstr>Methods</vt:lpstr>
      <vt:lpstr>PowerPoint Presentation</vt:lpstr>
      <vt:lpstr>Mean Stem Diameter Varied Across Populations Over Time </vt:lpstr>
      <vt:lpstr>Mean Leaf Length Varied Across Populations Over Time</vt:lpstr>
      <vt:lpstr>Mean Leaf Width Varied Across Populations Over Time</vt:lpstr>
      <vt:lpstr>Mean Aphid Abundance Did Not Vary Among Populations Over Time</vt:lpstr>
      <vt:lpstr>Mean Herbivory Did Not Vary Among Populations Over Time</vt:lpstr>
      <vt:lpstr>Discussion</vt:lpstr>
      <vt:lpstr>Future Plans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 Experimental Investigation of Local Adaptation in Common Milkweed  (Asclepias syriaca)</dc:title>
  <dc:creator>Styrsky, John</dc:creator>
  <cp:lastModifiedBy>Styrsky, John</cp:lastModifiedBy>
  <cp:revision>2</cp:revision>
  <dcterms:modified xsi:type="dcterms:W3CDTF">2019-12-18T20:32:31Z</dcterms:modified>
</cp:coreProperties>
</file>