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Zilla Slab Highlight"/>
      <p:regular r:id="rId28"/>
    </p:embeddedFont>
    <p:embeddedFont>
      <p:font typeface="Zilla Slab"/>
      <p:regular r:id="rId29"/>
      <p:bold r:id="rId30"/>
      <p:italic r:id="rId31"/>
    </p:embeddedFont>
    <p:embeddedFont>
      <p:font typeface="Helvetica Neue Light"/>
      <p:regular r:id="rId32"/>
      <p:bold r:id="rId33"/>
      <p:italic r:id="rId34"/>
      <p:boldItalic r:id="rId35"/>
    </p:embeddedFont>
    <p:embeddedFont>
      <p:font typeface="Zilla Slab Light"/>
      <p:bold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ZillaSlabHighlight-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ZillaSlab-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ZillaSlab-italic.fntdata"/><Relationship Id="rId30" Type="http://schemas.openxmlformats.org/officeDocument/2006/relationships/font" Target="fonts/ZillaSlab-bold.fntdata"/><Relationship Id="rId11" Type="http://schemas.openxmlformats.org/officeDocument/2006/relationships/slide" Target="slides/slide7.xml"/><Relationship Id="rId33" Type="http://schemas.openxmlformats.org/officeDocument/2006/relationships/font" Target="fonts/HelveticaNeueLight-bold.fntdata"/><Relationship Id="rId10" Type="http://schemas.openxmlformats.org/officeDocument/2006/relationships/slide" Target="slides/slide6.xml"/><Relationship Id="rId32" Type="http://schemas.openxmlformats.org/officeDocument/2006/relationships/font" Target="fonts/HelveticaNeueLight-regular.fntdata"/><Relationship Id="rId13" Type="http://schemas.openxmlformats.org/officeDocument/2006/relationships/slide" Target="slides/slide9.xml"/><Relationship Id="rId35" Type="http://schemas.openxmlformats.org/officeDocument/2006/relationships/font" Target="fonts/HelveticaNeueLight-boldItalic.fntdata"/><Relationship Id="rId12" Type="http://schemas.openxmlformats.org/officeDocument/2006/relationships/slide" Target="slides/slide8.xml"/><Relationship Id="rId34" Type="http://schemas.openxmlformats.org/officeDocument/2006/relationships/font" Target="fonts/HelveticaNeueLight-italic.fntdata"/><Relationship Id="rId15" Type="http://schemas.openxmlformats.org/officeDocument/2006/relationships/slide" Target="slides/slide11.xml"/><Relationship Id="rId37" Type="http://schemas.openxmlformats.org/officeDocument/2006/relationships/font" Target="fonts/ZillaSlabLight-boldItalic.fntdata"/><Relationship Id="rId14" Type="http://schemas.openxmlformats.org/officeDocument/2006/relationships/slide" Target="slides/slide10.xml"/><Relationship Id="rId36" Type="http://schemas.openxmlformats.org/officeDocument/2006/relationships/font" Target="fonts/ZillaSlab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nts.nih.gov/grants/guide/pa-files/PA-18-273.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dc7a6f78f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dc7a6f78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dd71756ce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dd71756c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“Mature” minors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dd71756ce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dd71756c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de1b45e0d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de1b45e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dd71756ce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dd71756c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stage = study includes all participants who visit every randomly selected clinic (as opposed to only selecting a certain number of people visiting each clinic)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dd71756ce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dd71756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dc7a6f78f_0_1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dc7a6f78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dd71756ce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dd71756c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dd71756ce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dd71756c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dd71756ce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dd71756c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report -- we could cross validate on last tested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4dc7a6f78f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4dc7a6f78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dc7a6f78f_0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dc7a6f78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dd71756ce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dd71756c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https://grants.nih.gov/grants/guide/pa-files/PA-18-273.html</a:t>
            </a:r>
            <a:r>
              <a:rPr lang="en"/>
              <a:t> Targeted basic behavioral and social science intervention development for HIV prevention and care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dc7a6f78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dc7a6f7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SYSTEMATIC!!!!!!!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dd8790865_1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dd8790865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SYSTEMATIC!!!!!!!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dc7a6f78f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dc7a6f78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Nigeria is even less religious than Tanzania, only 87% of the population “practicing”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dc7a6f78f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dc7a6f78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dc7a6f78f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c7a6f78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dd71756ce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dd71756c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09600" y="3439625"/>
            <a:ext cx="3962400" cy="11598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11"/>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33400" y="3107350"/>
            <a:ext cx="4038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4" name="Google Shape;14;p3"/>
          <p:cNvSpPr txBox="1"/>
          <p:nvPr>
            <p:ph idx="1" type="subTitle"/>
          </p:nvPr>
        </p:nvSpPr>
        <p:spPr>
          <a:xfrm>
            <a:off x="533400" y="4211654"/>
            <a:ext cx="4038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 name="Shape 15"/>
        <p:cNvGrpSpPr/>
        <p:nvPr/>
      </p:nvGrpSpPr>
      <p:grpSpPr>
        <a:xfrm>
          <a:off x="0" y="0"/>
          <a:ext cx="0" cy="0"/>
          <a:chOff x="0" y="0"/>
          <a:chExt cx="0" cy="0"/>
        </a:xfrm>
      </p:grpSpPr>
      <p:sp>
        <p:nvSpPr>
          <p:cNvPr id="16" name="Google Shape;16;p4"/>
          <p:cNvSpPr txBox="1"/>
          <p:nvPr>
            <p:ph idx="1" type="body"/>
          </p:nvPr>
        </p:nvSpPr>
        <p:spPr>
          <a:xfrm>
            <a:off x="348459" y="1521000"/>
            <a:ext cx="5942400" cy="2838600"/>
          </a:xfrm>
          <a:prstGeom prst="rect">
            <a:avLst/>
          </a:prstGeom>
        </p:spPr>
        <p:txBody>
          <a:bodyPr anchorCtr="0" anchor="t" bIns="91425" lIns="91425" spcFirstLastPara="1" rIns="91425" wrap="square" tIns="91425">
            <a:noAutofit/>
          </a:bodyPr>
          <a:lstStyle>
            <a:lvl1pPr indent="-419100" lvl="0" marL="457200" rtl="0">
              <a:spcBef>
                <a:spcPts val="0"/>
              </a:spcBef>
              <a:spcAft>
                <a:spcPts val="0"/>
              </a:spcAft>
              <a:buSzPts val="3000"/>
              <a:buChar char="▫"/>
              <a:defRPr sz="3000"/>
            </a:lvl1pPr>
            <a:lvl2pPr indent="-419100" lvl="1" marL="914400" rtl="0">
              <a:spcBef>
                <a:spcPts val="0"/>
              </a:spcBef>
              <a:spcAft>
                <a:spcPts val="0"/>
              </a:spcAft>
              <a:buSzPts val="3000"/>
              <a:buChar char="▪"/>
              <a:defRPr sz="3000"/>
            </a:lvl2pPr>
            <a:lvl3pPr indent="-419100" lvl="2" marL="1371600" rtl="0">
              <a:spcBef>
                <a:spcPts val="0"/>
              </a:spcBef>
              <a:spcAft>
                <a:spcPts val="0"/>
              </a:spcAft>
              <a:buSzPts val="3000"/>
              <a:buChar char="▪"/>
              <a:defRPr sz="3000"/>
            </a:lvl3pPr>
            <a:lvl4pPr indent="-419100" lvl="3" marL="1828800" rtl="0">
              <a:spcBef>
                <a:spcPts val="0"/>
              </a:spcBef>
              <a:spcAft>
                <a:spcPts val="0"/>
              </a:spcAft>
              <a:buSzPts val="3000"/>
              <a:buChar char="▪"/>
              <a:defRPr sz="3000"/>
            </a:lvl4pPr>
            <a:lvl5pPr indent="-419100" lvl="4" marL="2286000" rtl="0">
              <a:spcBef>
                <a:spcPts val="0"/>
              </a:spcBef>
              <a:spcAft>
                <a:spcPts val="0"/>
              </a:spcAft>
              <a:buSzPts val="3000"/>
              <a:buChar char="▪"/>
              <a:defRPr sz="3000"/>
            </a:lvl5pPr>
            <a:lvl6pPr indent="-419100" lvl="5" marL="2743200" rtl="0">
              <a:spcBef>
                <a:spcPts val="0"/>
              </a:spcBef>
              <a:spcAft>
                <a:spcPts val="0"/>
              </a:spcAft>
              <a:buSzPts val="3000"/>
              <a:buChar char="▪"/>
              <a:defRPr sz="3000"/>
            </a:lvl6pPr>
            <a:lvl7pPr indent="-419100" lvl="6" marL="3200400" rtl="0">
              <a:spcBef>
                <a:spcPts val="0"/>
              </a:spcBef>
              <a:spcAft>
                <a:spcPts val="0"/>
              </a:spcAft>
              <a:buSzPts val="3000"/>
              <a:buChar char="▪"/>
              <a:defRPr sz="3000"/>
            </a:lvl7pPr>
            <a:lvl8pPr indent="-419100" lvl="7" marL="3657600" rtl="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17" name="Google Shape;17;p4"/>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4"/>
          <p:cNvSpPr/>
          <p:nvPr/>
        </p:nvSpPr>
        <p:spPr>
          <a:xfrm>
            <a:off x="457200" y="457200"/>
            <a:ext cx="819900" cy="81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nvSpPr>
        <p:spPr>
          <a:xfrm>
            <a:off x="457200" y="311700"/>
            <a:ext cx="8199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101631"/>
                </a:solidFill>
              </a:rPr>
              <a:t>“</a:t>
            </a:r>
            <a:endParaRPr b="1" sz="9600">
              <a:solidFill>
                <a:srgbClr val="10163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 name="Shape 20"/>
        <p:cNvGrpSpPr/>
        <p:nvPr/>
      </p:nvGrpSpPr>
      <p:grpSpPr>
        <a:xfrm>
          <a:off x="0" y="0"/>
          <a:ext cx="0" cy="0"/>
          <a:chOff x="0" y="0"/>
          <a:chExt cx="0" cy="0"/>
        </a:xfrm>
      </p:grpSpPr>
      <p:sp>
        <p:nvSpPr>
          <p:cNvPr id="21" name="Google Shape;21;p5"/>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5"/>
          <p:cNvSpPr txBox="1"/>
          <p:nvPr>
            <p:ph type="title"/>
          </p:nvPr>
        </p:nvSpPr>
        <p:spPr>
          <a:xfrm>
            <a:off x="457200" y="434587"/>
            <a:ext cx="4114800" cy="2137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p:txBody>
      </p:sp>
      <p:sp>
        <p:nvSpPr>
          <p:cNvPr id="23" name="Google Shape;23;p5"/>
          <p:cNvSpPr txBox="1"/>
          <p:nvPr>
            <p:ph idx="1" type="body"/>
          </p:nvPr>
        </p:nvSpPr>
        <p:spPr>
          <a:xfrm>
            <a:off x="457200" y="2647975"/>
            <a:ext cx="4114800" cy="213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indent="-342900" lvl="1" marL="9144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indent="-342900" lvl="2" marL="13716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indent="-342900" lvl="3" marL="18288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indent="-342900" lvl="4" marL="22860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indent="-342900" lvl="5" marL="27432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indent="-342900" lvl="6" marL="32004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indent="-342900" lvl="7" marL="36576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indent="-342900" lvl="8" marL="41148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457200" y="434587"/>
            <a:ext cx="4114800" cy="21372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6" name="Google Shape;26;p6"/>
          <p:cNvSpPr txBox="1"/>
          <p:nvPr>
            <p:ph idx="1" type="body"/>
          </p:nvPr>
        </p:nvSpPr>
        <p:spPr>
          <a:xfrm>
            <a:off x="457200" y="2571775"/>
            <a:ext cx="3121200" cy="23541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6"/>
          <p:cNvSpPr txBox="1"/>
          <p:nvPr>
            <p:ph idx="2" type="body"/>
          </p:nvPr>
        </p:nvSpPr>
        <p:spPr>
          <a:xfrm>
            <a:off x="3766505" y="2571775"/>
            <a:ext cx="3121200" cy="23541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6"/>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 name="Shape 29"/>
        <p:cNvGrpSpPr/>
        <p:nvPr/>
      </p:nvGrpSpPr>
      <p:grpSpPr>
        <a:xfrm>
          <a:off x="0" y="0"/>
          <a:ext cx="0" cy="0"/>
          <a:chOff x="0" y="0"/>
          <a:chExt cx="0" cy="0"/>
        </a:xfrm>
      </p:grpSpPr>
      <p:sp>
        <p:nvSpPr>
          <p:cNvPr id="30" name="Google Shape;30;p7"/>
          <p:cNvSpPr txBox="1"/>
          <p:nvPr>
            <p:ph type="title"/>
          </p:nvPr>
        </p:nvSpPr>
        <p:spPr>
          <a:xfrm>
            <a:off x="457200" y="434587"/>
            <a:ext cx="4114800" cy="2137200"/>
          </a:xfrm>
          <a:prstGeom prst="rect">
            <a:avLst/>
          </a:prstGeom>
        </p:spPr>
        <p:txBody>
          <a:bodyPr anchorCtr="0" anchor="b"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1" name="Google Shape;31;p7"/>
          <p:cNvSpPr txBox="1"/>
          <p:nvPr>
            <p:ph idx="1" type="body"/>
          </p:nvPr>
        </p:nvSpPr>
        <p:spPr>
          <a:xfrm>
            <a:off x="457200" y="2571775"/>
            <a:ext cx="2631900" cy="2354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2" name="Google Shape;32;p7"/>
          <p:cNvSpPr txBox="1"/>
          <p:nvPr>
            <p:ph idx="2" type="body"/>
          </p:nvPr>
        </p:nvSpPr>
        <p:spPr>
          <a:xfrm>
            <a:off x="3223964" y="2571775"/>
            <a:ext cx="2631900" cy="2354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3" name="Google Shape;33;p7"/>
          <p:cNvSpPr txBox="1"/>
          <p:nvPr>
            <p:ph idx="3" type="body"/>
          </p:nvPr>
        </p:nvSpPr>
        <p:spPr>
          <a:xfrm>
            <a:off x="5990727" y="2571775"/>
            <a:ext cx="2631900" cy="23541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4" name="Google Shape;34;p7"/>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457200" y="434587"/>
            <a:ext cx="4114800" cy="21372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7" name="Google Shape;37;p8"/>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title">
  <p:cSld name="TITLE_ONLY_1">
    <p:spTree>
      <p:nvGrpSpPr>
        <p:cNvPr id="38" name="Shape 38"/>
        <p:cNvGrpSpPr/>
        <p:nvPr/>
      </p:nvGrpSpPr>
      <p:grpSpPr>
        <a:xfrm>
          <a:off x="0" y="0"/>
          <a:ext cx="0" cy="0"/>
          <a:chOff x="0" y="0"/>
          <a:chExt cx="0" cy="0"/>
        </a:xfrm>
      </p:grpSpPr>
      <p:sp>
        <p:nvSpPr>
          <p:cNvPr id="39" name="Google Shape;39;p9"/>
          <p:cNvSpPr txBox="1"/>
          <p:nvPr>
            <p:ph type="title"/>
          </p:nvPr>
        </p:nvSpPr>
        <p:spPr>
          <a:xfrm>
            <a:off x="304800" y="3492738"/>
            <a:ext cx="4114800" cy="1408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0" name="Google Shape;40;p9"/>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57200" y="4253909"/>
            <a:ext cx="82296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800"/>
              <a:buNone/>
              <a:defRPr sz="1800"/>
            </a:lvl1pPr>
          </a:lstStyle>
          <a:p/>
        </p:txBody>
      </p:sp>
      <p:sp>
        <p:nvSpPr>
          <p:cNvPr id="43" name="Google Shape;43;p10"/>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073763"/>
        </a:solidFill>
      </p:bgPr>
    </p:bg>
    <p:spTree>
      <p:nvGrpSpPr>
        <p:cNvPr id="5" name="Shape 5"/>
        <p:cNvGrpSpPr/>
        <p:nvPr/>
      </p:nvGrpSpPr>
      <p:grpSpPr>
        <a:xfrm>
          <a:off x="0" y="0"/>
          <a:ext cx="0" cy="0"/>
          <a:chOff x="0" y="0"/>
          <a:chExt cx="0" cy="0"/>
        </a:xfrm>
      </p:grpSpPr>
      <p:sp>
        <p:nvSpPr>
          <p:cNvPr id="6" name="Google Shape;6;p1"/>
          <p:cNvSpPr/>
          <p:nvPr/>
        </p:nvSpPr>
        <p:spPr>
          <a:xfrm>
            <a:off x="-4225" y="4275"/>
            <a:ext cx="6859500" cy="5143500"/>
          </a:xfrm>
          <a:prstGeom prst="rect">
            <a:avLst/>
          </a:prstGeom>
          <a:gradFill>
            <a:gsLst>
              <a:gs pos="0">
                <a:srgbClr val="000208">
                  <a:alpha val="0"/>
                </a:srgbClr>
              </a:gs>
              <a:gs pos="100000">
                <a:srgbClr val="000208">
                  <a:alpha val="59607"/>
                </a:srgbClr>
              </a:gs>
            </a:gsLst>
            <a:lin ang="10800025"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sp>
        <p:nvSpPr>
          <p:cNvPr id="7" name="Google Shape;7;p1"/>
          <p:cNvSpPr txBox="1"/>
          <p:nvPr>
            <p:ph type="title"/>
          </p:nvPr>
        </p:nvSpPr>
        <p:spPr>
          <a:xfrm>
            <a:off x="457200" y="434587"/>
            <a:ext cx="4114800" cy="2137200"/>
          </a:xfrm>
          <a:prstGeom prst="rect">
            <a:avLst/>
          </a:prstGeom>
          <a:noFill/>
          <a:ln>
            <a:noFill/>
          </a:ln>
        </p:spPr>
        <p:txBody>
          <a:bodyPr anchorCtr="0" anchor="b" bIns="91425" lIns="91425" spcFirstLastPara="1" rIns="91425" wrap="square" tIns="91425">
            <a:noAutofit/>
          </a:bodyPr>
          <a:lstStyle>
            <a:lvl1pPr lv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p:txBody>
      </p:sp>
      <p:sp>
        <p:nvSpPr>
          <p:cNvPr id="8" name="Google Shape;8;p1"/>
          <p:cNvSpPr txBox="1"/>
          <p:nvPr>
            <p:ph idx="1" type="body"/>
          </p:nvPr>
        </p:nvSpPr>
        <p:spPr>
          <a:xfrm>
            <a:off x="457200" y="2647975"/>
            <a:ext cx="4114800" cy="2137200"/>
          </a:xfrm>
          <a:prstGeom prst="rect">
            <a:avLst/>
          </a:prstGeom>
          <a:noFill/>
          <a:ln>
            <a:noFill/>
          </a:ln>
          <a:effectLst>
            <a:outerShdw blurRad="57150" rotWithShape="0" algn="bl" dir="5400000" dist="19050">
              <a:srgbClr val="000000">
                <a:alpha val="10000"/>
              </a:srgbClr>
            </a:outerShdw>
          </a:effectLst>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indent="-342900" lvl="1" marL="9144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indent="-342900" lvl="2" marL="13716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indent="-342900" lvl="3" marL="18288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indent="-342900" lvl="4" marL="22860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indent="-342900" lvl="5" marL="27432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indent="-342900" lvl="6" marL="32004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indent="-342900" lvl="7" marL="36576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indent="-342900" lvl="8" marL="411480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p:txBody>
      </p:sp>
      <p:sp>
        <p:nvSpPr>
          <p:cNvPr id="9" name="Google Shape;9;p1"/>
          <p:cNvSpPr txBox="1"/>
          <p:nvPr>
            <p:ph idx="12" type="sldNum"/>
          </p:nvPr>
        </p:nvSpPr>
        <p:spPr>
          <a:xfrm>
            <a:off x="8579950" y="4588275"/>
            <a:ext cx="525600" cy="555300"/>
          </a:xfrm>
          <a:prstGeom prst="rect">
            <a:avLst/>
          </a:prstGeom>
          <a:noFill/>
          <a:ln>
            <a:noFill/>
          </a:ln>
        </p:spPr>
        <p:txBody>
          <a:bodyPr anchorCtr="0" anchor="ctr" bIns="91425" lIns="91425" spcFirstLastPara="1" rIns="91425" wrap="square" tIns="91425">
            <a:noAutofit/>
          </a:bodyPr>
          <a:lstStyle>
            <a:lvl1pPr lvl="0" algn="r">
              <a:buNone/>
              <a:defRPr b="1" sz="1800">
                <a:solidFill>
                  <a:srgbClr val="FFFFFF"/>
                </a:solidFill>
                <a:latin typeface="Zilla Slab Highlight"/>
                <a:ea typeface="Zilla Slab Highlight"/>
                <a:cs typeface="Zilla Slab Highlight"/>
                <a:sym typeface="Zilla Slab Highlight"/>
              </a:defRPr>
            </a:lvl1pPr>
            <a:lvl2pPr lvl="1" algn="r">
              <a:buNone/>
              <a:defRPr b="1" sz="1800">
                <a:solidFill>
                  <a:srgbClr val="FFFFFF"/>
                </a:solidFill>
                <a:latin typeface="Zilla Slab Highlight"/>
                <a:ea typeface="Zilla Slab Highlight"/>
                <a:cs typeface="Zilla Slab Highlight"/>
                <a:sym typeface="Zilla Slab Highlight"/>
              </a:defRPr>
            </a:lvl2pPr>
            <a:lvl3pPr lvl="2" algn="r">
              <a:buNone/>
              <a:defRPr b="1" sz="1800">
                <a:solidFill>
                  <a:srgbClr val="FFFFFF"/>
                </a:solidFill>
                <a:latin typeface="Zilla Slab Highlight"/>
                <a:ea typeface="Zilla Slab Highlight"/>
                <a:cs typeface="Zilla Slab Highlight"/>
                <a:sym typeface="Zilla Slab Highlight"/>
              </a:defRPr>
            </a:lvl3pPr>
            <a:lvl4pPr lvl="3" algn="r">
              <a:buNone/>
              <a:defRPr b="1" sz="1800">
                <a:solidFill>
                  <a:srgbClr val="FFFFFF"/>
                </a:solidFill>
                <a:latin typeface="Zilla Slab Highlight"/>
                <a:ea typeface="Zilla Slab Highlight"/>
                <a:cs typeface="Zilla Slab Highlight"/>
                <a:sym typeface="Zilla Slab Highlight"/>
              </a:defRPr>
            </a:lvl4pPr>
            <a:lvl5pPr lvl="4" algn="r">
              <a:buNone/>
              <a:defRPr b="1" sz="1800">
                <a:solidFill>
                  <a:srgbClr val="FFFFFF"/>
                </a:solidFill>
                <a:latin typeface="Zilla Slab Highlight"/>
                <a:ea typeface="Zilla Slab Highlight"/>
                <a:cs typeface="Zilla Slab Highlight"/>
                <a:sym typeface="Zilla Slab Highlight"/>
              </a:defRPr>
            </a:lvl5pPr>
            <a:lvl6pPr lvl="5" algn="r">
              <a:buNone/>
              <a:defRPr b="1" sz="1800">
                <a:solidFill>
                  <a:srgbClr val="FFFFFF"/>
                </a:solidFill>
                <a:latin typeface="Zilla Slab Highlight"/>
                <a:ea typeface="Zilla Slab Highlight"/>
                <a:cs typeface="Zilla Slab Highlight"/>
                <a:sym typeface="Zilla Slab Highlight"/>
              </a:defRPr>
            </a:lvl6pPr>
            <a:lvl7pPr lvl="6" algn="r">
              <a:buNone/>
              <a:defRPr b="1" sz="1800">
                <a:solidFill>
                  <a:srgbClr val="FFFFFF"/>
                </a:solidFill>
                <a:latin typeface="Zilla Slab Highlight"/>
                <a:ea typeface="Zilla Slab Highlight"/>
                <a:cs typeface="Zilla Slab Highlight"/>
                <a:sym typeface="Zilla Slab Highlight"/>
              </a:defRPr>
            </a:lvl7pPr>
            <a:lvl8pPr lvl="7" algn="r">
              <a:buNone/>
              <a:defRPr b="1" sz="1800">
                <a:solidFill>
                  <a:srgbClr val="FFFFFF"/>
                </a:solidFill>
                <a:latin typeface="Zilla Slab Highlight"/>
                <a:ea typeface="Zilla Slab Highlight"/>
                <a:cs typeface="Zilla Slab Highlight"/>
                <a:sym typeface="Zilla Slab Highlight"/>
              </a:defRPr>
            </a:lvl8pPr>
            <a:lvl9pPr lvl="8" algn="r">
              <a:buNone/>
              <a:defRPr b="1" sz="1800">
                <a:solidFill>
                  <a:srgbClr val="FFFFFF"/>
                </a:solidFill>
                <a:latin typeface="Zilla Slab Highlight"/>
                <a:ea typeface="Zilla Slab Highlight"/>
                <a:cs typeface="Zilla Slab Highlight"/>
                <a:sym typeface="Zilla Slab High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Google Shape;50;p12"/>
          <p:cNvSpPr txBox="1"/>
          <p:nvPr>
            <p:ph type="ctrTitle"/>
          </p:nvPr>
        </p:nvSpPr>
        <p:spPr>
          <a:xfrm>
            <a:off x="431525" y="2475975"/>
            <a:ext cx="57483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Effects of Faith Counseling in the Promotion of HIV Screening in District Level Health Clinics in Tanzania</a:t>
            </a:r>
            <a:endParaRPr sz="3000"/>
          </a:p>
          <a:p>
            <a:pPr indent="0" lvl="0" marL="0" rtl="0" algn="l">
              <a:spcBef>
                <a:spcPts val="0"/>
              </a:spcBef>
              <a:spcAft>
                <a:spcPts val="0"/>
              </a:spcAft>
              <a:buNone/>
            </a:pPr>
            <a:r>
              <a:rPr lang="en" sz="1800"/>
              <a:t>By: Ella Hagopian and Victoria Knutson</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Inclusion/Exclusion Criteria</a:t>
            </a:r>
            <a:endParaRPr/>
          </a:p>
        </p:txBody>
      </p:sp>
      <p:sp>
        <p:nvSpPr>
          <p:cNvPr id="114" name="Google Shape;114;p21"/>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 name="Google Shape;115;p21"/>
          <p:cNvSpPr txBox="1"/>
          <p:nvPr>
            <p:ph idx="1" type="body"/>
          </p:nvPr>
        </p:nvSpPr>
        <p:spPr>
          <a:xfrm>
            <a:off x="457200" y="2038375"/>
            <a:ext cx="31212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INCLUDE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Age 16+</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All religious </a:t>
            </a:r>
            <a:r>
              <a:rPr b="1" lang="en">
                <a:solidFill>
                  <a:schemeClr val="dk1"/>
                </a:solidFill>
              </a:rPr>
              <a:t>affiliations &amp; non-religious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
        <p:nvSpPr>
          <p:cNvPr id="116" name="Google Shape;116;p21"/>
          <p:cNvSpPr txBox="1"/>
          <p:nvPr>
            <p:ph idx="1" type="body"/>
          </p:nvPr>
        </p:nvSpPr>
        <p:spPr>
          <a:xfrm>
            <a:off x="3734100" y="2038375"/>
            <a:ext cx="31212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EXCLUDE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Already HIV positive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People who are not comfortable disclosing their religion</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Ethical Considerations</a:t>
            </a:r>
            <a:endParaRPr/>
          </a:p>
        </p:txBody>
      </p:sp>
      <p:sp>
        <p:nvSpPr>
          <p:cNvPr id="122" name="Google Shape;122;p22"/>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3" name="Google Shape;123;p22"/>
          <p:cNvSpPr txBox="1"/>
          <p:nvPr>
            <p:ph idx="1" type="body"/>
          </p:nvPr>
        </p:nvSpPr>
        <p:spPr>
          <a:xfrm>
            <a:off x="457200" y="2038375"/>
            <a:ext cx="8122800" cy="2354100"/>
          </a:xfrm>
          <a:prstGeom prst="rect">
            <a:avLst/>
          </a:prstGeom>
          <a:solidFill>
            <a:schemeClr val="lt1"/>
          </a:solidFill>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b="1" lang="en" sz="1500">
                <a:solidFill>
                  <a:schemeClr val="dk1"/>
                </a:solidFill>
              </a:rPr>
              <a:t>Context of Tanzania: limited resources, highly religious society, high prevalence of HIV</a:t>
            </a:r>
            <a:endParaRPr b="1" sz="1500">
              <a:solidFill>
                <a:schemeClr val="dk1"/>
              </a:solidFill>
            </a:endParaRPr>
          </a:p>
          <a:p>
            <a:pPr indent="-323850" lvl="1" marL="914400" rtl="0" algn="l">
              <a:spcBef>
                <a:spcPts val="0"/>
              </a:spcBef>
              <a:spcAft>
                <a:spcPts val="0"/>
              </a:spcAft>
              <a:buClr>
                <a:schemeClr val="dk1"/>
              </a:buClr>
              <a:buSzPts val="1500"/>
              <a:buChar char="▪"/>
            </a:pPr>
            <a:r>
              <a:rPr b="1" lang="en" sz="1500">
                <a:solidFill>
                  <a:schemeClr val="dk1"/>
                </a:solidFill>
              </a:rPr>
              <a:t>the study’s findings will be specifically applicable and beneficial for the Tanzanian population</a:t>
            </a:r>
            <a:endParaRPr b="1"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Clinical equipoise </a:t>
            </a:r>
            <a:endParaRPr b="1"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Undue religious influence</a:t>
            </a:r>
            <a:endParaRPr b="1"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Favorable risk to benefit ratio: free education for all subjects</a:t>
            </a:r>
            <a:endParaRPr b="1"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Age of consent</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457200" y="676375"/>
            <a:ext cx="56649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Subject Recruitment Plans &amp; Consent Process</a:t>
            </a:r>
            <a:endParaRPr/>
          </a:p>
        </p:txBody>
      </p:sp>
      <p:sp>
        <p:nvSpPr>
          <p:cNvPr id="129" name="Google Shape;129;p23"/>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 name="Google Shape;130;p23"/>
          <p:cNvSpPr txBox="1"/>
          <p:nvPr>
            <p:ph idx="1" type="body"/>
          </p:nvPr>
        </p:nvSpPr>
        <p:spPr>
          <a:xfrm>
            <a:off x="526700" y="2234650"/>
            <a:ext cx="5664900" cy="2354100"/>
          </a:xfrm>
          <a:prstGeom prst="rect">
            <a:avLst/>
          </a:prstGeom>
          <a:solidFill>
            <a:schemeClr val="lt1"/>
          </a:solidFill>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eriod"/>
            </a:pPr>
            <a:r>
              <a:rPr b="1" lang="en" sz="1400">
                <a:solidFill>
                  <a:schemeClr val="dk1"/>
                </a:solidFill>
              </a:rPr>
              <a:t>Whoever comes in on the specified trial days to the clinics will   be eligible to be included in the trial. The randomization will  then happen at the clinic level.</a:t>
            </a:r>
            <a:endParaRPr b="1" sz="1400">
              <a:solidFill>
                <a:schemeClr val="dk1"/>
              </a:solidFill>
            </a:endParaRPr>
          </a:p>
          <a:p>
            <a:pPr indent="0" lvl="0" marL="457200" rtl="0" algn="l">
              <a:spcBef>
                <a:spcPts val="0"/>
              </a:spcBef>
              <a:spcAft>
                <a:spcPts val="0"/>
              </a:spcAft>
              <a:buNone/>
            </a:pPr>
            <a:r>
              <a:t/>
            </a:r>
            <a:endParaRPr b="1" sz="1400">
              <a:solidFill>
                <a:schemeClr val="dk1"/>
              </a:solidFill>
            </a:endParaRPr>
          </a:p>
          <a:p>
            <a:pPr indent="-317500" lvl="0" marL="457200" rtl="0" algn="l">
              <a:spcBef>
                <a:spcPts val="0"/>
              </a:spcBef>
              <a:spcAft>
                <a:spcPts val="0"/>
              </a:spcAft>
              <a:buClr>
                <a:schemeClr val="dk1"/>
              </a:buClr>
              <a:buSzPts val="1400"/>
              <a:buAutoNum type="arabicPeriod"/>
            </a:pPr>
            <a:r>
              <a:rPr b="1" lang="en" sz="1400">
                <a:solidFill>
                  <a:schemeClr val="dk1"/>
                </a:solidFill>
              </a:rPr>
              <a:t>Consent: Opt in and they will know that we will ask about religion.</a:t>
            </a:r>
            <a:endParaRPr b="1" sz="1400">
              <a:solidFill>
                <a:schemeClr val="dk1"/>
              </a:solidFill>
            </a:endParaRPr>
          </a:p>
          <a:p>
            <a:pPr indent="-317500" lvl="1" marL="914400" rtl="0" algn="l">
              <a:spcBef>
                <a:spcPts val="0"/>
              </a:spcBef>
              <a:spcAft>
                <a:spcPts val="0"/>
              </a:spcAft>
              <a:buClr>
                <a:schemeClr val="dk1"/>
              </a:buClr>
              <a:buSzPts val="1400"/>
              <a:buAutoNum type="alphaLcPeriod"/>
            </a:pPr>
            <a:r>
              <a:rPr b="1" lang="en" sz="1400">
                <a:solidFill>
                  <a:schemeClr val="dk1"/>
                </a:solidFill>
              </a:rPr>
              <a:t>Consent document will be offered in English, Swahili, and native tribal languages</a:t>
            </a:r>
            <a:endParaRPr b="1" sz="14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pic>
        <p:nvPicPr>
          <p:cNvPr id="131" name="Google Shape;131;p23"/>
          <p:cNvPicPr preferRelativeResize="0"/>
          <p:nvPr/>
        </p:nvPicPr>
        <p:blipFill>
          <a:blip r:embed="rId3">
            <a:alphaModFix/>
          </a:blip>
          <a:stretch>
            <a:fillRect/>
          </a:stretch>
        </p:blipFill>
        <p:spPr>
          <a:xfrm>
            <a:off x="5996725" y="2234650"/>
            <a:ext cx="2772875" cy="235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457200" y="676375"/>
            <a:ext cx="56649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chemeClr val="dk1"/>
                </a:solidFill>
                <a:highlight>
                  <a:schemeClr val="lt1"/>
                </a:highlight>
              </a:rPr>
              <a:t>The Process</a:t>
            </a:r>
            <a:endParaRPr>
              <a:solidFill>
                <a:schemeClr val="dk1"/>
              </a:solidFill>
              <a:highlight>
                <a:schemeClr val="lt1"/>
              </a:highlight>
            </a:endParaRPr>
          </a:p>
        </p:txBody>
      </p:sp>
      <p:sp>
        <p:nvSpPr>
          <p:cNvPr id="137" name="Google Shape;137;p24"/>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24"/>
          <p:cNvSpPr txBox="1"/>
          <p:nvPr>
            <p:ph idx="1" type="body"/>
          </p:nvPr>
        </p:nvSpPr>
        <p:spPr>
          <a:xfrm>
            <a:off x="457200" y="2038375"/>
            <a:ext cx="8122800" cy="2354100"/>
          </a:xfrm>
          <a:prstGeom prst="rect">
            <a:avLst/>
          </a:prstGeom>
          <a:solidFill>
            <a:schemeClr val="lt1"/>
          </a:solid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4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
        <p:nvSpPr>
          <p:cNvPr id="139" name="Google Shape;139;p24"/>
          <p:cNvSpPr txBox="1"/>
          <p:nvPr/>
        </p:nvSpPr>
        <p:spPr>
          <a:xfrm>
            <a:off x="551650" y="2800400"/>
            <a:ext cx="19089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Zilla Slab Light"/>
                <a:ea typeface="Zilla Slab Light"/>
                <a:cs typeface="Zilla Slab Light"/>
                <a:sym typeface="Zilla Slab Light"/>
              </a:rPr>
              <a:t>Patient visits clinic</a:t>
            </a:r>
            <a:endParaRPr>
              <a:latin typeface="Zilla Slab Light"/>
              <a:ea typeface="Zilla Slab Light"/>
              <a:cs typeface="Zilla Slab Light"/>
              <a:sym typeface="Zilla Slab Light"/>
            </a:endParaRPr>
          </a:p>
        </p:txBody>
      </p:sp>
      <p:sp>
        <p:nvSpPr>
          <p:cNvPr id="140" name="Google Shape;140;p24"/>
          <p:cNvSpPr txBox="1"/>
          <p:nvPr/>
        </p:nvSpPr>
        <p:spPr>
          <a:xfrm>
            <a:off x="3067925" y="2560875"/>
            <a:ext cx="1614600" cy="14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Zilla Slab Light"/>
                <a:ea typeface="Zilla Slab Light"/>
                <a:cs typeface="Zilla Slab Light"/>
                <a:sym typeface="Zilla Slab Light"/>
              </a:rPr>
              <a:t>If they fit criteria, they will be asked to participate &amp; review consent form</a:t>
            </a:r>
            <a:endParaRPr>
              <a:latin typeface="Zilla Slab Light"/>
              <a:ea typeface="Zilla Slab Light"/>
              <a:cs typeface="Zilla Slab Light"/>
              <a:sym typeface="Zilla Slab Light"/>
            </a:endParaRPr>
          </a:p>
        </p:txBody>
      </p:sp>
      <p:sp>
        <p:nvSpPr>
          <p:cNvPr id="141" name="Google Shape;141;p24"/>
          <p:cNvSpPr txBox="1"/>
          <p:nvPr/>
        </p:nvSpPr>
        <p:spPr>
          <a:xfrm>
            <a:off x="5950925" y="2339075"/>
            <a:ext cx="2331900" cy="8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Zilla Slab Light"/>
                <a:ea typeface="Zilla Slab Light"/>
                <a:cs typeface="Zilla Slab Light"/>
                <a:sym typeface="Zilla Slab Light"/>
              </a:rPr>
              <a:t>After normal consultation, faith counselor comes in to talk about getting tested</a:t>
            </a:r>
            <a:endParaRPr>
              <a:latin typeface="Zilla Slab Light"/>
              <a:ea typeface="Zilla Slab Light"/>
              <a:cs typeface="Zilla Slab Light"/>
              <a:sym typeface="Zilla Slab Light"/>
            </a:endParaRPr>
          </a:p>
        </p:txBody>
      </p:sp>
      <p:sp>
        <p:nvSpPr>
          <p:cNvPr id="142" name="Google Shape;142;p24"/>
          <p:cNvSpPr txBox="1"/>
          <p:nvPr/>
        </p:nvSpPr>
        <p:spPr>
          <a:xfrm>
            <a:off x="5950925" y="3318075"/>
            <a:ext cx="23319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Zilla Slab Light"/>
                <a:ea typeface="Zilla Slab Light"/>
                <a:cs typeface="Zilla Slab Light"/>
                <a:sym typeface="Zilla Slab Light"/>
              </a:rPr>
              <a:t>After normal consultation, healthcare professional talks about getting tested</a:t>
            </a:r>
            <a:endParaRPr>
              <a:latin typeface="Zilla Slab Light"/>
              <a:ea typeface="Zilla Slab Light"/>
              <a:cs typeface="Zilla Slab Light"/>
              <a:sym typeface="Zilla Slab Light"/>
            </a:endParaRPr>
          </a:p>
        </p:txBody>
      </p:sp>
      <p:sp>
        <p:nvSpPr>
          <p:cNvPr id="143" name="Google Shape;143;p24"/>
          <p:cNvSpPr txBox="1"/>
          <p:nvPr/>
        </p:nvSpPr>
        <p:spPr>
          <a:xfrm>
            <a:off x="4778825" y="2492975"/>
            <a:ext cx="8166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0000"/>
                </a:solidFill>
                <a:latin typeface="Zilla Slab"/>
                <a:ea typeface="Zilla Slab"/>
                <a:cs typeface="Zilla Slab"/>
                <a:sym typeface="Zilla Slab"/>
              </a:rPr>
              <a:t>Treatment</a:t>
            </a:r>
            <a:endParaRPr b="1" sz="900">
              <a:solidFill>
                <a:srgbClr val="FF0000"/>
              </a:solidFill>
              <a:latin typeface="Zilla Slab"/>
              <a:ea typeface="Zilla Slab"/>
              <a:cs typeface="Zilla Slab"/>
              <a:sym typeface="Zilla Slab"/>
            </a:endParaRPr>
          </a:p>
        </p:txBody>
      </p:sp>
      <p:sp>
        <p:nvSpPr>
          <p:cNvPr id="144" name="Google Shape;144;p24"/>
          <p:cNvSpPr txBox="1"/>
          <p:nvPr/>
        </p:nvSpPr>
        <p:spPr>
          <a:xfrm>
            <a:off x="4869700" y="3318075"/>
            <a:ext cx="8166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rgbClr val="FF0000"/>
                </a:solidFill>
                <a:latin typeface="Zilla Slab"/>
                <a:ea typeface="Zilla Slab"/>
                <a:cs typeface="Zilla Slab"/>
                <a:sym typeface="Zilla Slab"/>
              </a:rPr>
              <a:t>Control</a:t>
            </a:r>
            <a:endParaRPr b="1" sz="900">
              <a:solidFill>
                <a:srgbClr val="FF0000"/>
              </a:solidFill>
              <a:latin typeface="Zilla Slab"/>
              <a:ea typeface="Zilla Slab"/>
              <a:cs typeface="Zilla Slab"/>
              <a:sym typeface="Zilla Slab"/>
            </a:endParaRPr>
          </a:p>
        </p:txBody>
      </p:sp>
      <p:cxnSp>
        <p:nvCxnSpPr>
          <p:cNvPr id="145" name="Google Shape;145;p24"/>
          <p:cNvCxnSpPr/>
          <p:nvPr/>
        </p:nvCxnSpPr>
        <p:spPr>
          <a:xfrm>
            <a:off x="2174250" y="3007250"/>
            <a:ext cx="721200" cy="0"/>
          </a:xfrm>
          <a:prstGeom prst="straightConnector1">
            <a:avLst/>
          </a:prstGeom>
          <a:noFill/>
          <a:ln cap="flat" cmpd="sng" w="9525">
            <a:solidFill>
              <a:srgbClr val="FF0000"/>
            </a:solidFill>
            <a:prstDash val="solid"/>
            <a:round/>
            <a:headEnd len="med" w="med" type="none"/>
            <a:tailEnd len="med" w="med" type="triangle"/>
          </a:ln>
        </p:spPr>
      </p:cxnSp>
      <p:cxnSp>
        <p:nvCxnSpPr>
          <p:cNvPr id="146" name="Google Shape;146;p24"/>
          <p:cNvCxnSpPr/>
          <p:nvPr/>
        </p:nvCxnSpPr>
        <p:spPr>
          <a:xfrm>
            <a:off x="4826525" y="2798775"/>
            <a:ext cx="721200" cy="0"/>
          </a:xfrm>
          <a:prstGeom prst="straightConnector1">
            <a:avLst/>
          </a:prstGeom>
          <a:noFill/>
          <a:ln cap="flat" cmpd="sng" w="9525">
            <a:solidFill>
              <a:srgbClr val="FF0000"/>
            </a:solidFill>
            <a:prstDash val="solid"/>
            <a:round/>
            <a:headEnd len="med" w="med" type="none"/>
            <a:tailEnd len="med" w="med" type="triangle"/>
          </a:ln>
        </p:spPr>
      </p:cxnSp>
      <p:cxnSp>
        <p:nvCxnSpPr>
          <p:cNvPr id="147" name="Google Shape;147;p24"/>
          <p:cNvCxnSpPr/>
          <p:nvPr/>
        </p:nvCxnSpPr>
        <p:spPr>
          <a:xfrm>
            <a:off x="4827275" y="3625575"/>
            <a:ext cx="721200" cy="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51" name="Shape 151"/>
        <p:cNvGrpSpPr/>
        <p:nvPr/>
      </p:nvGrpSpPr>
      <p:grpSpPr>
        <a:xfrm>
          <a:off x="0" y="0"/>
          <a:ext cx="0" cy="0"/>
          <a:chOff x="0" y="0"/>
          <a:chExt cx="0" cy="0"/>
        </a:xfrm>
      </p:grpSpPr>
      <p:sp>
        <p:nvSpPr>
          <p:cNvPr id="152" name="Google Shape;152;p25"/>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Randomization &amp; Blinding Method</a:t>
            </a:r>
            <a:endParaRPr/>
          </a:p>
        </p:txBody>
      </p:sp>
      <p:sp>
        <p:nvSpPr>
          <p:cNvPr id="153" name="Google Shape;153;p25"/>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5"/>
          <p:cNvSpPr txBox="1"/>
          <p:nvPr>
            <p:ph idx="1" type="body"/>
          </p:nvPr>
        </p:nvSpPr>
        <p:spPr>
          <a:xfrm>
            <a:off x="516775" y="2038375"/>
            <a:ext cx="33057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RANDOMIZATION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One-stage clustering randomization</a:t>
            </a:r>
            <a:endParaRPr b="1">
              <a:solidFill>
                <a:schemeClr val="dk1"/>
              </a:solidFill>
            </a:endParaRPr>
          </a:p>
          <a:p>
            <a:pPr indent="-330200" lvl="0" marL="457200" rtl="0" algn="l">
              <a:spcBef>
                <a:spcPts val="0"/>
              </a:spcBef>
              <a:spcAft>
                <a:spcPts val="0"/>
              </a:spcAft>
              <a:buClr>
                <a:schemeClr val="dk1"/>
              </a:buClr>
              <a:buSzPts val="1600"/>
              <a:buChar char="●"/>
            </a:pPr>
            <a:r>
              <a:rPr b="1" lang="en">
                <a:solidFill>
                  <a:schemeClr val="dk1"/>
                </a:solidFill>
              </a:rPr>
              <a:t>More cost-effective</a:t>
            </a:r>
            <a:endParaRPr b="1">
              <a:solidFill>
                <a:schemeClr val="dk1"/>
              </a:solidFill>
            </a:endParaRPr>
          </a:p>
          <a:p>
            <a:pPr indent="-330200" lvl="0" marL="457200" rtl="0" algn="l">
              <a:spcBef>
                <a:spcPts val="0"/>
              </a:spcBef>
              <a:spcAft>
                <a:spcPts val="0"/>
              </a:spcAft>
              <a:buClr>
                <a:schemeClr val="dk1"/>
              </a:buClr>
              <a:buSzPts val="1600"/>
              <a:buChar char="●"/>
            </a:pPr>
            <a:r>
              <a:rPr b="1" lang="en">
                <a:solidFill>
                  <a:schemeClr val="dk1"/>
                </a:solidFill>
              </a:rPr>
              <a:t>Reduces logistical issues</a:t>
            </a:r>
            <a:endParaRPr b="1">
              <a:solidFill>
                <a:schemeClr val="dk1"/>
              </a:solidFill>
            </a:endParaRPr>
          </a:p>
          <a:p>
            <a:pPr indent="-330200" lvl="0" marL="457200" rtl="0" algn="l">
              <a:spcBef>
                <a:spcPts val="0"/>
              </a:spcBef>
              <a:spcAft>
                <a:spcPts val="0"/>
              </a:spcAft>
              <a:buClr>
                <a:schemeClr val="dk1"/>
              </a:buClr>
              <a:buSzPts val="1600"/>
              <a:buChar char="●"/>
            </a:pPr>
            <a:r>
              <a:rPr b="1" lang="en">
                <a:solidFill>
                  <a:schemeClr val="dk1"/>
                </a:solidFill>
              </a:rPr>
              <a:t>Reduce treatment group contamination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
        <p:nvSpPr>
          <p:cNvPr id="155" name="Google Shape;155;p25"/>
          <p:cNvSpPr txBox="1"/>
          <p:nvPr>
            <p:ph idx="1" type="body"/>
          </p:nvPr>
        </p:nvSpPr>
        <p:spPr>
          <a:xfrm>
            <a:off x="4161025" y="2038375"/>
            <a:ext cx="31212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BLINDING</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No blinding</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Collection &amp; Follow Up</a:t>
            </a:r>
            <a:endParaRPr/>
          </a:p>
        </p:txBody>
      </p:sp>
      <p:sp>
        <p:nvSpPr>
          <p:cNvPr id="161" name="Google Shape;161;p26"/>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26"/>
          <p:cNvSpPr txBox="1"/>
          <p:nvPr>
            <p:ph idx="1" type="body"/>
          </p:nvPr>
        </p:nvSpPr>
        <p:spPr>
          <a:xfrm>
            <a:off x="526700" y="2038375"/>
            <a:ext cx="32757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DATA COLLECTION PROCEDURE</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u="sng">
                <a:solidFill>
                  <a:schemeClr val="dk1"/>
                </a:solidFill>
              </a:rPr>
              <a:t>Patient self-reports:</a:t>
            </a:r>
            <a:r>
              <a:rPr b="1" lang="en" sz="1400">
                <a:solidFill>
                  <a:schemeClr val="dk1"/>
                </a:solidFill>
              </a:rPr>
              <a:t> gender, religion, age, education level, distance from health facility, when they were last tested for HIV, employment status</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u="sng">
                <a:solidFill>
                  <a:schemeClr val="dk1"/>
                </a:solidFill>
              </a:rPr>
              <a:t>Healthcare professional reports:</a:t>
            </a:r>
            <a:r>
              <a:rPr b="1" lang="en" sz="1400">
                <a:solidFill>
                  <a:schemeClr val="dk1"/>
                </a:solidFill>
              </a:rPr>
              <a:t> diagnosis for visit, choice to be screened or not</a:t>
            </a:r>
            <a:endParaRPr sz="1400"/>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
        <p:nvSpPr>
          <p:cNvPr id="163" name="Google Shape;163;p26"/>
          <p:cNvSpPr txBox="1"/>
          <p:nvPr>
            <p:ph idx="1" type="body"/>
          </p:nvPr>
        </p:nvSpPr>
        <p:spPr>
          <a:xfrm>
            <a:off x="4220575" y="2038375"/>
            <a:ext cx="32757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FOLLOW UP</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0"/>
              </a:spcAft>
              <a:buClr>
                <a:schemeClr val="dk1"/>
              </a:buClr>
              <a:buSzPts val="1100"/>
              <a:buFont typeface="Arial"/>
              <a:buNone/>
            </a:pPr>
            <a:r>
              <a:rPr b="1" lang="en" sz="1400">
                <a:solidFill>
                  <a:schemeClr val="dk1"/>
                </a:solidFill>
              </a:rPr>
              <a:t>No follow up -- we only want to see decisions immediately after receiving counseling</a:t>
            </a:r>
            <a:endParaRPr b="1" sz="14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7"/>
          <p:cNvSpPr txBox="1"/>
          <p:nvPr>
            <p:ph type="ctrTitle"/>
          </p:nvPr>
        </p:nvSpPr>
        <p:spPr>
          <a:xfrm>
            <a:off x="533400" y="1530850"/>
            <a:ext cx="6012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t>3</a:t>
            </a:r>
            <a:r>
              <a:rPr lang="en" sz="9600"/>
              <a:t>.</a:t>
            </a:r>
            <a:endParaRPr sz="9600"/>
          </a:p>
          <a:p>
            <a:pPr indent="0" lvl="0" marL="0" rtl="0" algn="l">
              <a:spcBef>
                <a:spcPts val="0"/>
              </a:spcBef>
              <a:spcAft>
                <a:spcPts val="0"/>
              </a:spcAft>
              <a:buNone/>
            </a:pPr>
            <a:r>
              <a:rPr lang="en"/>
              <a:t>Statistical Plan</a:t>
            </a:r>
            <a:endParaRPr/>
          </a:p>
        </p:txBody>
      </p:sp>
      <p:sp>
        <p:nvSpPr>
          <p:cNvPr id="169" name="Google Shape;169;p27"/>
          <p:cNvSpPr txBox="1"/>
          <p:nvPr>
            <p:ph idx="1" type="subTitle"/>
          </p:nvPr>
        </p:nvSpPr>
        <p:spPr>
          <a:xfrm>
            <a:off x="533400" y="2835329"/>
            <a:ext cx="4038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Size, Length of Study, Statistical Methods, Limitations &amp; Issues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73" name="Shape 173"/>
        <p:cNvGrpSpPr/>
        <p:nvPr/>
      </p:nvGrpSpPr>
      <p:grpSpPr>
        <a:xfrm>
          <a:off x="0" y="0"/>
          <a:ext cx="0" cy="0"/>
          <a:chOff x="0" y="0"/>
          <a:chExt cx="0" cy="0"/>
        </a:xfrm>
      </p:grpSpPr>
      <p:sp>
        <p:nvSpPr>
          <p:cNvPr id="174" name="Google Shape;174;p28"/>
          <p:cNvSpPr txBox="1"/>
          <p:nvPr>
            <p:ph type="title"/>
          </p:nvPr>
        </p:nvSpPr>
        <p:spPr>
          <a:xfrm>
            <a:off x="457200" y="676375"/>
            <a:ext cx="56649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 Size</a:t>
            </a:r>
            <a:endParaRPr/>
          </a:p>
        </p:txBody>
      </p:sp>
      <p:sp>
        <p:nvSpPr>
          <p:cNvPr id="175" name="Google Shape;175;p28"/>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8"/>
          <p:cNvSpPr txBox="1"/>
          <p:nvPr>
            <p:ph idx="1" type="body"/>
          </p:nvPr>
        </p:nvSpPr>
        <p:spPr>
          <a:xfrm>
            <a:off x="457200" y="2038375"/>
            <a:ext cx="80334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Donner, Birkett, and Buck’s sample size formula for a comparison of proportions in a cluster randomized trial with binary outcomes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alpha= 0.05</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power= 0.80</a:t>
            </a:r>
            <a:endParaRPr b="1" sz="1200">
              <a:solidFill>
                <a:schemeClr val="dk1"/>
              </a:solidFill>
            </a:endParaRPr>
          </a:p>
          <a:p>
            <a:pPr indent="-304800" lvl="0" marL="457200" rtl="0" algn="l">
              <a:spcBef>
                <a:spcPts val="0"/>
              </a:spcBef>
              <a:spcAft>
                <a:spcPts val="0"/>
              </a:spcAft>
              <a:buClr>
                <a:schemeClr val="dk1"/>
              </a:buClr>
              <a:buSzPts val="1200"/>
              <a:buChar char="▫"/>
            </a:pPr>
            <a:r>
              <a:rPr lang="en" sz="1300">
                <a:solidFill>
                  <a:schemeClr val="dk1"/>
                </a:solidFill>
                <a:latin typeface="Zilla Slab"/>
                <a:ea typeface="Zilla Slab"/>
                <a:cs typeface="Zilla Slab"/>
                <a:sym typeface="Zilla Slab"/>
              </a:rPr>
              <a:t>P</a:t>
            </a:r>
            <a:r>
              <a:rPr baseline="-25000" lang="en" sz="1300">
                <a:solidFill>
                  <a:schemeClr val="dk1"/>
                </a:solidFill>
                <a:latin typeface="Zilla Slab"/>
                <a:ea typeface="Zilla Slab"/>
                <a:cs typeface="Zilla Slab"/>
                <a:sym typeface="Zilla Slab"/>
              </a:rPr>
              <a:t>C </a:t>
            </a:r>
            <a:r>
              <a:rPr b="1" lang="en" sz="1200">
                <a:solidFill>
                  <a:schemeClr val="dk1"/>
                </a:solidFill>
              </a:rPr>
              <a:t>= 0.25 ← from literature</a:t>
            </a:r>
            <a:endParaRPr b="1" sz="1200">
              <a:solidFill>
                <a:schemeClr val="dk1"/>
              </a:solidFill>
            </a:endParaRPr>
          </a:p>
          <a:p>
            <a:pPr indent="-304800" lvl="0" marL="457200" rtl="0" algn="l">
              <a:spcBef>
                <a:spcPts val="0"/>
              </a:spcBef>
              <a:spcAft>
                <a:spcPts val="0"/>
              </a:spcAft>
              <a:buClr>
                <a:schemeClr val="dk1"/>
              </a:buClr>
              <a:buSzPts val="1200"/>
              <a:buChar char="▫"/>
            </a:pPr>
            <a:r>
              <a:rPr lang="en" sz="1300">
                <a:solidFill>
                  <a:schemeClr val="dk1"/>
                </a:solidFill>
                <a:latin typeface="Zilla Slab"/>
                <a:ea typeface="Zilla Slab"/>
                <a:cs typeface="Zilla Slab"/>
                <a:sym typeface="Zilla Slab"/>
              </a:rPr>
              <a:t>P</a:t>
            </a:r>
            <a:r>
              <a:rPr baseline="-25000" lang="en" sz="1300">
                <a:solidFill>
                  <a:schemeClr val="dk1"/>
                </a:solidFill>
                <a:latin typeface="Zilla Slab"/>
                <a:ea typeface="Zilla Slab"/>
                <a:cs typeface="Zilla Slab"/>
                <a:sym typeface="Zilla Slab"/>
              </a:rPr>
              <a:t>E </a:t>
            </a:r>
            <a:r>
              <a:rPr b="1" lang="en" sz="1200">
                <a:solidFill>
                  <a:schemeClr val="dk1"/>
                </a:solidFill>
              </a:rPr>
              <a:t>= 0.35</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n= 60 </a:t>
            </a:r>
            <a:r>
              <a:rPr b="1" lang="en" sz="1200">
                <a:solidFill>
                  <a:schemeClr val="dk1"/>
                </a:solidFill>
              </a:rPr>
              <a:t>← from literature, average daily health clinic attendance of 95 patients, with an expected already HIV positive percentage of 5% and estimated elective study enrollment rate of ⅔ </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k= 0.10 </a:t>
            </a:r>
            <a:r>
              <a:rPr b="1" lang="en" sz="1200">
                <a:solidFill>
                  <a:schemeClr val="dk1"/>
                </a:solidFill>
              </a:rPr>
              <a:t>← from literature</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From this calculation we found that we need 358 subjects and 6 clusters per arm (control, treatment) of the trial.</a:t>
            </a:r>
            <a:endParaRPr b="1" sz="1200">
              <a:solidFill>
                <a:schemeClr val="dk1"/>
              </a:solidFill>
            </a:endParaRPr>
          </a:p>
        </p:txBody>
      </p:sp>
      <p:pic>
        <p:nvPicPr>
          <p:cNvPr id="177" name="Google Shape;177;p28"/>
          <p:cNvPicPr preferRelativeResize="0"/>
          <p:nvPr/>
        </p:nvPicPr>
        <p:blipFill>
          <a:blip r:embed="rId3">
            <a:alphaModFix/>
          </a:blip>
          <a:stretch>
            <a:fillRect/>
          </a:stretch>
        </p:blipFill>
        <p:spPr>
          <a:xfrm>
            <a:off x="3888799" y="676373"/>
            <a:ext cx="4601775" cy="650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81" name="Shape 181"/>
        <p:cNvGrpSpPr/>
        <p:nvPr/>
      </p:nvGrpSpPr>
      <p:grpSpPr>
        <a:xfrm>
          <a:off x="0" y="0"/>
          <a:ext cx="0" cy="0"/>
          <a:chOff x="0" y="0"/>
          <a:chExt cx="0" cy="0"/>
        </a:xfrm>
      </p:grpSpPr>
      <p:sp>
        <p:nvSpPr>
          <p:cNvPr id="182" name="Google Shape;182;p29"/>
          <p:cNvSpPr txBox="1"/>
          <p:nvPr>
            <p:ph type="title"/>
          </p:nvPr>
        </p:nvSpPr>
        <p:spPr>
          <a:xfrm>
            <a:off x="457200" y="676375"/>
            <a:ext cx="56649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Statistical Methods</a:t>
            </a:r>
            <a:endParaRPr/>
          </a:p>
        </p:txBody>
      </p:sp>
      <p:sp>
        <p:nvSpPr>
          <p:cNvPr id="183" name="Google Shape;183;p29"/>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9"/>
          <p:cNvSpPr txBox="1"/>
          <p:nvPr>
            <p:ph idx="1" type="body"/>
          </p:nvPr>
        </p:nvSpPr>
        <p:spPr>
          <a:xfrm>
            <a:off x="536625" y="2038375"/>
            <a:ext cx="7753500" cy="2354100"/>
          </a:xfrm>
          <a:prstGeom prst="rect">
            <a:avLst/>
          </a:prstGeom>
          <a:solidFill>
            <a:schemeClr val="lt1"/>
          </a:solidFill>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b="1" lang="en" sz="1300">
                <a:solidFill>
                  <a:schemeClr val="dk1"/>
                </a:solidFill>
              </a:rPr>
              <a:t>Multi-Effect Logistic Model → binary outcomes, logit link function</a:t>
            </a:r>
            <a:endParaRPr b="1"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Interpretation of the fixed effect:</a:t>
            </a:r>
            <a:endParaRPr b="1" sz="1300">
              <a:solidFill>
                <a:schemeClr val="dk1"/>
              </a:solidFill>
            </a:endParaRPr>
          </a:p>
          <a:p>
            <a:pPr indent="-311150" lvl="1" marL="914400" rtl="0" algn="l">
              <a:spcBef>
                <a:spcPts val="0"/>
              </a:spcBef>
              <a:spcAft>
                <a:spcPts val="0"/>
              </a:spcAft>
              <a:buClr>
                <a:schemeClr val="dk1"/>
              </a:buClr>
              <a:buSzPts val="1300"/>
              <a:buChar char="▪"/>
            </a:pPr>
            <a:r>
              <a:rPr b="1" lang="en" sz="1300">
                <a:solidFill>
                  <a:schemeClr val="dk1"/>
                </a:solidFill>
              </a:rPr>
              <a:t>β0 is the log-odds that y = 1 when x = 0 and u = 0</a:t>
            </a:r>
            <a:endParaRPr b="1" sz="1300">
              <a:solidFill>
                <a:schemeClr val="dk1"/>
              </a:solidFill>
            </a:endParaRPr>
          </a:p>
          <a:p>
            <a:pPr indent="-311150" lvl="1" marL="914400" rtl="0" algn="l">
              <a:spcBef>
                <a:spcPts val="0"/>
              </a:spcBef>
              <a:spcAft>
                <a:spcPts val="0"/>
              </a:spcAft>
              <a:buClr>
                <a:schemeClr val="dk1"/>
              </a:buClr>
              <a:buSzPts val="1300"/>
              <a:buChar char="▪"/>
            </a:pPr>
            <a:r>
              <a:rPr b="1" lang="en" sz="1300">
                <a:solidFill>
                  <a:schemeClr val="dk1"/>
                </a:solidFill>
              </a:rPr>
              <a:t>β1 is effect on log-odds of 1-unit increase in x for individuals in same group (same value of u), often referred to as cluster-specific or unit-specific effect of x</a:t>
            </a:r>
            <a:endParaRPr b="1"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Interpretation of the random effect:</a:t>
            </a:r>
            <a:endParaRPr b="1" sz="1300">
              <a:solidFill>
                <a:schemeClr val="dk1"/>
              </a:solidFill>
            </a:endParaRPr>
          </a:p>
          <a:p>
            <a:pPr indent="-311150" lvl="1" marL="914400" rtl="0" algn="l">
              <a:spcBef>
                <a:spcPts val="0"/>
              </a:spcBef>
              <a:spcAft>
                <a:spcPts val="0"/>
              </a:spcAft>
              <a:buClr>
                <a:schemeClr val="dk1"/>
              </a:buClr>
              <a:buSzPts val="1300"/>
              <a:buChar char="▪"/>
            </a:pPr>
            <a:r>
              <a:rPr b="1" lang="en" sz="1300">
                <a:solidFill>
                  <a:schemeClr val="dk1"/>
                </a:solidFill>
              </a:rPr>
              <a:t>U</a:t>
            </a:r>
            <a:r>
              <a:rPr b="1" lang="en" sz="1300">
                <a:solidFill>
                  <a:schemeClr val="dk1"/>
                </a:solidFill>
              </a:rPr>
              <a:t>j is the effect of being in group j on the log-odds that y = 1; also known as a level 2 residual</a:t>
            </a:r>
            <a:endParaRPr b="1" sz="1300">
              <a:solidFill>
                <a:schemeClr val="dk1"/>
              </a:solidFill>
            </a:endParaRPr>
          </a:p>
          <a:p>
            <a:pPr indent="-311150" lvl="0" marL="457200" rtl="0" algn="l">
              <a:spcBef>
                <a:spcPts val="0"/>
              </a:spcBef>
              <a:spcAft>
                <a:spcPts val="0"/>
              </a:spcAft>
              <a:buClr>
                <a:schemeClr val="dk1"/>
              </a:buClr>
              <a:buSzPts val="1300"/>
              <a:buChar char="▫"/>
            </a:pPr>
            <a:r>
              <a:rPr b="1" lang="en" sz="1300">
                <a:solidFill>
                  <a:schemeClr val="dk1"/>
                </a:solidFill>
              </a:rPr>
              <a:t>Two-proportion z test</a:t>
            </a:r>
            <a:endParaRPr b="1" sz="13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pic>
        <p:nvPicPr>
          <p:cNvPr id="185" name="Google Shape;185;p29"/>
          <p:cNvPicPr preferRelativeResize="0"/>
          <p:nvPr/>
        </p:nvPicPr>
        <p:blipFill>
          <a:blip r:embed="rId3">
            <a:alphaModFix/>
          </a:blip>
          <a:stretch>
            <a:fillRect/>
          </a:stretch>
        </p:blipFill>
        <p:spPr>
          <a:xfrm>
            <a:off x="5339200" y="538000"/>
            <a:ext cx="2950950" cy="114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89" name="Shape 189"/>
        <p:cNvGrpSpPr/>
        <p:nvPr/>
      </p:nvGrpSpPr>
      <p:grpSpPr>
        <a:xfrm>
          <a:off x="0" y="0"/>
          <a:ext cx="0" cy="0"/>
          <a:chOff x="0" y="0"/>
          <a:chExt cx="0" cy="0"/>
        </a:xfrm>
      </p:grpSpPr>
      <p:sp>
        <p:nvSpPr>
          <p:cNvPr id="190" name="Google Shape;190;p30"/>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 &amp; Issues</a:t>
            </a:r>
            <a:endParaRPr/>
          </a:p>
        </p:txBody>
      </p:sp>
      <p:sp>
        <p:nvSpPr>
          <p:cNvPr id="191" name="Google Shape;191;p30"/>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0"/>
          <p:cNvSpPr txBox="1"/>
          <p:nvPr>
            <p:ph idx="1" type="body"/>
          </p:nvPr>
        </p:nvSpPr>
        <p:spPr>
          <a:xfrm>
            <a:off x="526700" y="2018525"/>
            <a:ext cx="4000500" cy="2250600"/>
          </a:xfrm>
          <a:prstGeom prst="rect">
            <a:avLst/>
          </a:prstGeom>
          <a:solidFill>
            <a:schemeClr val="lt1"/>
          </a:solidFill>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b="1" lang="en" sz="1200">
                <a:solidFill>
                  <a:schemeClr val="dk1"/>
                </a:solidFill>
              </a:rPr>
              <a:t>Religious makeups of specific areas &amp; asking about religion in a hospital setting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No follow up</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HIV stigma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Patient is self-reporting most of their own information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p:txBody>
      </p:sp>
      <p:pic>
        <p:nvPicPr>
          <p:cNvPr id="193" name="Google Shape;193;p30"/>
          <p:cNvPicPr preferRelativeResize="0"/>
          <p:nvPr/>
        </p:nvPicPr>
        <p:blipFill>
          <a:blip r:embed="rId3">
            <a:alphaModFix/>
          </a:blip>
          <a:stretch>
            <a:fillRect/>
          </a:stretch>
        </p:blipFill>
        <p:spPr>
          <a:xfrm>
            <a:off x="5027700" y="344525"/>
            <a:ext cx="3373874" cy="428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3"/>
          <p:cNvSpPr txBox="1"/>
          <p:nvPr>
            <p:ph type="ctrTitle"/>
          </p:nvPr>
        </p:nvSpPr>
        <p:spPr>
          <a:xfrm>
            <a:off x="533400" y="1620000"/>
            <a:ext cx="4038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t>1.</a:t>
            </a:r>
            <a:endParaRPr sz="9600"/>
          </a:p>
          <a:p>
            <a:pPr indent="0" lvl="0" marL="0" rtl="0" algn="l">
              <a:spcBef>
                <a:spcPts val="0"/>
              </a:spcBef>
              <a:spcAft>
                <a:spcPts val="0"/>
              </a:spcAft>
              <a:buNone/>
            </a:pPr>
            <a:r>
              <a:rPr lang="en"/>
              <a:t>Introduction</a:t>
            </a:r>
            <a:endParaRPr/>
          </a:p>
        </p:txBody>
      </p:sp>
      <p:sp>
        <p:nvSpPr>
          <p:cNvPr id="56" name="Google Shape;56;p13"/>
          <p:cNvSpPr txBox="1"/>
          <p:nvPr>
            <p:ph idx="1" type="subTitle"/>
          </p:nvPr>
        </p:nvSpPr>
        <p:spPr>
          <a:xfrm>
            <a:off x="533400" y="2779804"/>
            <a:ext cx="4038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Question, Purpose, Literature Review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31"/>
          <p:cNvSpPr txBox="1"/>
          <p:nvPr>
            <p:ph type="ctrTitle"/>
          </p:nvPr>
        </p:nvSpPr>
        <p:spPr>
          <a:xfrm>
            <a:off x="533400" y="1682850"/>
            <a:ext cx="4038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t>4</a:t>
            </a:r>
            <a:r>
              <a:rPr lang="en" sz="9600"/>
              <a:t>.</a:t>
            </a:r>
            <a:endParaRPr sz="9600"/>
          </a:p>
          <a:p>
            <a:pPr indent="0" lvl="0" marL="0" rtl="0" algn="l">
              <a:spcBef>
                <a:spcPts val="0"/>
              </a:spcBef>
              <a:spcAft>
                <a:spcPts val="0"/>
              </a:spcAft>
              <a:buNone/>
            </a:pPr>
            <a:r>
              <a:rPr lang="en"/>
              <a:t>Funding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202" name="Shape 202"/>
        <p:cNvGrpSpPr/>
        <p:nvPr/>
      </p:nvGrpSpPr>
      <p:grpSpPr>
        <a:xfrm>
          <a:off x="0" y="0"/>
          <a:ext cx="0" cy="0"/>
          <a:chOff x="0" y="0"/>
          <a:chExt cx="0" cy="0"/>
        </a:xfrm>
      </p:grpSpPr>
      <p:sp>
        <p:nvSpPr>
          <p:cNvPr id="203" name="Google Shape;203;p32"/>
          <p:cNvSpPr txBox="1"/>
          <p:nvPr>
            <p:ph type="title"/>
          </p:nvPr>
        </p:nvSpPr>
        <p:spPr>
          <a:xfrm>
            <a:off x="457200" y="6763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Funding Sources</a:t>
            </a:r>
            <a:endParaRPr/>
          </a:p>
        </p:txBody>
      </p:sp>
      <p:sp>
        <p:nvSpPr>
          <p:cNvPr id="204" name="Google Shape;204;p32"/>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 name="Google Shape;205;p32"/>
          <p:cNvSpPr txBox="1"/>
          <p:nvPr>
            <p:ph idx="1" type="body"/>
          </p:nvPr>
        </p:nvSpPr>
        <p:spPr>
          <a:xfrm>
            <a:off x="536625" y="2038375"/>
            <a:ext cx="31212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American Foundation for AIDS Research (amfAR)</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If they have a new request for proposals in the near future</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NIH/Dept of Health and Human Services grant for social science HIV prevention and care</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Grant offer expires in early 2020 so we could still have time to apply</a:t>
            </a:r>
            <a:endParaRPr b="1"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No limit to budget request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p:txBody>
      </p:sp>
      <p:pic>
        <p:nvPicPr>
          <p:cNvPr id="206" name="Google Shape;206;p32"/>
          <p:cNvPicPr preferRelativeResize="0"/>
          <p:nvPr/>
        </p:nvPicPr>
        <p:blipFill>
          <a:blip r:embed="rId3">
            <a:alphaModFix/>
          </a:blip>
          <a:stretch>
            <a:fillRect/>
          </a:stretch>
        </p:blipFill>
        <p:spPr>
          <a:xfrm>
            <a:off x="4357300" y="1467450"/>
            <a:ext cx="1640500" cy="1640500"/>
          </a:xfrm>
          <a:prstGeom prst="rect">
            <a:avLst/>
          </a:prstGeom>
          <a:noFill/>
          <a:ln>
            <a:noFill/>
          </a:ln>
        </p:spPr>
      </p:pic>
      <p:pic>
        <p:nvPicPr>
          <p:cNvPr id="207" name="Google Shape;207;p32"/>
          <p:cNvPicPr preferRelativeResize="0"/>
          <p:nvPr/>
        </p:nvPicPr>
        <p:blipFill>
          <a:blip r:embed="rId4">
            <a:alphaModFix/>
          </a:blip>
          <a:stretch>
            <a:fillRect/>
          </a:stretch>
        </p:blipFill>
        <p:spPr>
          <a:xfrm>
            <a:off x="6367800" y="2605525"/>
            <a:ext cx="1747250" cy="1786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3"/>
          <p:cNvSpPr txBox="1"/>
          <p:nvPr>
            <p:ph type="title"/>
          </p:nvPr>
        </p:nvSpPr>
        <p:spPr>
          <a:xfrm>
            <a:off x="304800" y="3492738"/>
            <a:ext cx="4114800" cy="140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b="0"/>
          </a:p>
          <a:p>
            <a:pPr indent="0" lvl="0" marL="0" rtl="0" algn="l">
              <a:spcBef>
                <a:spcPts val="0"/>
              </a:spcBef>
              <a:spcAft>
                <a:spcPts val="0"/>
              </a:spcAft>
              <a:buNone/>
            </a:pPr>
            <a:r>
              <a:rPr lang="en"/>
              <a:t>Questions?</a:t>
            </a:r>
            <a:endParaRPr/>
          </a:p>
        </p:txBody>
      </p:sp>
      <p:sp>
        <p:nvSpPr>
          <p:cNvPr id="213" name="Google Shape;213;p33"/>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4"/>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34"/>
          <p:cNvSpPr txBox="1"/>
          <p:nvPr>
            <p:ph type="title"/>
          </p:nvPr>
        </p:nvSpPr>
        <p:spPr>
          <a:xfrm>
            <a:off x="3281850" y="94275"/>
            <a:ext cx="2580300" cy="97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lt1"/>
                </a:highlight>
              </a:rPr>
              <a:t>References</a:t>
            </a:r>
            <a:endParaRPr/>
          </a:p>
        </p:txBody>
      </p:sp>
      <p:sp>
        <p:nvSpPr>
          <p:cNvPr id="220" name="Google Shape;220;p34"/>
          <p:cNvSpPr txBox="1"/>
          <p:nvPr>
            <p:ph idx="1" type="body"/>
          </p:nvPr>
        </p:nvSpPr>
        <p:spPr>
          <a:xfrm>
            <a:off x="536050" y="1192475"/>
            <a:ext cx="8043900" cy="3060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000000"/>
                </a:solidFill>
              </a:rPr>
              <a:t>Drake, Bettina F et al. “A church-based intervention to promote informed decision making for prostate cancer screening among African American men”Journal of the National Medical Association vol. 102,3 (2010): 164-71. https://www.ncbi.nlm.nih.gov/pmc/articles/PMC2913684/</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Elder, J P et al. “Promoting cancer screening among churchgoing Latinas: Fe en Acción/faith in action” Health education research vol. 32,2 (2017): 163-173. https://www.ncbi.nlm.nih.gov/pmc/articles/PMC5914432/</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Ezeanolue, Echezona et al. “Effect of a congregation-based intervention on uptake of HIV testing and linkage to care in pregnant women in Nigeria (Baby shower): a cluster randomized trial” The Lancet Global Health vol. 3,11 692-700. Nov. 2015, doi: 10.1016/S2214-109X(15)00195-3 https://www.sciencedirect.com/science/article/pii/S2214109X15001953</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https://www.satregional.org/wp-content/uploads/2018/05/Age-of-consent-Tanzania.pdf</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Njau, Bernard et al. “HIV testing preferences in Tanzania: a qualitative exploration of the importance of confidentiality, accessibility, and quality of service” BMC public health vol. 14 838. 12 Aug. 2014, doi:10.1186/1471-2458-14-838 https://www.ncbi.nlm.nih.gov/pmc/articles/PMC4141951/</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Saunders, Donna M et al. “Application of a faith-based integration tool to assess mental and physical health interventions” Journal of the Georgia Public Health Association vol. 7,1 (2017): 26-38. https://www.ncbi.nlm.nih.gov/pmc/articles/PMC5771442/</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Victor RG et al, A cluster randomized trial of blood pressure reduction in black barbershops, N Engl J Med 2018; 378: 1291-1301 (Follow-up paper published in Circulation 2019; 139: 1019.</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https://www.amfar.org/in-the-lab/research-grants/ </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https://catalyst.harvard.edu/docs/biostatsseminar/Donner%20slides.pdf</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https://researchonline.lshtm.ac.uk/6318/1/FullReport-hta11430.pdf</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http://www.unaids.org/en/resources/909090</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https://www.avert.org/professionals/hiv-around-world/sub-saharan-africa/tanzania#footnote29_s2jdrj1</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Randomization by cluster. Sample size requirements and analysis</a:t>
            </a:r>
            <a:endParaRPr sz="600">
              <a:solidFill>
                <a:srgbClr val="000000"/>
              </a:solidFill>
            </a:endParaRPr>
          </a:p>
          <a:p>
            <a:pPr indent="0" lvl="0" marL="0" rtl="0" algn="l">
              <a:spcBef>
                <a:spcPts val="0"/>
              </a:spcBef>
              <a:spcAft>
                <a:spcPts val="0"/>
              </a:spcAft>
              <a:buClr>
                <a:schemeClr val="dk1"/>
              </a:buClr>
              <a:buSzPts val="1100"/>
              <a:buFont typeface="Arial"/>
              <a:buNone/>
            </a:pPr>
            <a:r>
              <a:rPr lang="en" sz="600">
                <a:solidFill>
                  <a:srgbClr val="000000"/>
                </a:solidFill>
              </a:rPr>
              <a:t>Donner, A.; Birkett, N.; Buck, C. American Journal of Epidemiology 114(6): 906-914.1981. https://eurekamag.com/research/006/256/006256071.php</a:t>
            </a:r>
            <a:endParaRPr sz="600">
              <a:solidFill>
                <a:srgbClr val="000000"/>
              </a:solidFill>
            </a:endParaRPr>
          </a:p>
          <a:p>
            <a:pPr indent="0" lvl="0" marL="0" rtl="0" algn="l">
              <a:spcBef>
                <a:spcPts val="0"/>
              </a:spcBef>
              <a:spcAft>
                <a:spcPts val="0"/>
              </a:spcAft>
              <a:buClr>
                <a:schemeClr val="dk1"/>
              </a:buClr>
              <a:buSzPts val="1100"/>
              <a:buFont typeface="Arial"/>
              <a:buNone/>
            </a:pPr>
            <a:r>
              <a:t/>
            </a:r>
            <a:endParaRPr sz="600">
              <a:solidFill>
                <a:srgbClr val="000000"/>
              </a:solidFill>
            </a:endParaRPr>
          </a:p>
          <a:p>
            <a:pPr indent="0" lvl="0" marL="0" rtl="0" algn="l">
              <a:spcBef>
                <a:spcPts val="0"/>
              </a:spcBef>
              <a:spcAft>
                <a:spcPts val="0"/>
              </a:spcAft>
              <a:buNone/>
            </a:pPr>
            <a:r>
              <a:t/>
            </a:r>
            <a:endParaRPr sz="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457200" y="3202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Question</a:t>
            </a:r>
            <a:endParaRPr/>
          </a:p>
        </p:txBody>
      </p:sp>
      <p:sp>
        <p:nvSpPr>
          <p:cNvPr id="62" name="Google Shape;62;p14"/>
          <p:cNvSpPr txBox="1"/>
          <p:nvPr>
            <p:ph idx="1" type="body"/>
          </p:nvPr>
        </p:nvSpPr>
        <p:spPr>
          <a:xfrm>
            <a:off x="551475" y="1755575"/>
            <a:ext cx="7391100" cy="2732100"/>
          </a:xfrm>
          <a:prstGeom prst="rect">
            <a:avLst/>
          </a:prstGeom>
          <a:solidFill>
            <a:srgbClr val="FFFFFF"/>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Zilla Slab"/>
                <a:ea typeface="Zilla Slab"/>
                <a:cs typeface="Zilla Slab"/>
                <a:sym typeface="Zilla Slab"/>
              </a:rPr>
              <a:t>Our primary question is whether the implementation of faith-related counseling in district level general health clinics has an impact on the uptake of HIV screening resources.</a:t>
            </a:r>
            <a:endParaRPr sz="1300">
              <a:solidFill>
                <a:schemeClr val="dk1"/>
              </a:solidFill>
              <a:latin typeface="Zilla Slab"/>
              <a:ea typeface="Zilla Slab"/>
              <a:cs typeface="Zilla Slab"/>
              <a:sym typeface="Zilla Slab"/>
            </a:endParaRPr>
          </a:p>
          <a:p>
            <a:pPr indent="-311150" lvl="0" marL="457200" rtl="0" algn="l">
              <a:lnSpc>
                <a:spcPct val="115000"/>
              </a:lnSpc>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Which demographics most affected?</a:t>
            </a:r>
            <a:endParaRPr sz="1300">
              <a:solidFill>
                <a:schemeClr val="dk1"/>
              </a:solidFill>
              <a:latin typeface="Zilla Slab"/>
              <a:ea typeface="Zilla Slab"/>
              <a:cs typeface="Zilla Slab"/>
              <a:sym typeface="Zilla Slab"/>
            </a:endParaRPr>
          </a:p>
          <a:p>
            <a:pPr indent="-311150" lvl="0" marL="457200" rtl="0" algn="l">
              <a:lnSpc>
                <a:spcPct val="115000"/>
              </a:lnSpc>
              <a:spcBef>
                <a:spcPts val="0"/>
              </a:spcBef>
              <a:spcAft>
                <a:spcPts val="0"/>
              </a:spcAft>
              <a:buClr>
                <a:schemeClr val="dk1"/>
              </a:buClr>
              <a:buSzPts val="1300"/>
              <a:buFont typeface="Zilla Slab"/>
              <a:buChar char="▫"/>
            </a:pPr>
            <a:r>
              <a:rPr lang="en" sz="1300">
                <a:solidFill>
                  <a:schemeClr val="dk1"/>
                </a:solidFill>
                <a:latin typeface="Zilla Slab"/>
                <a:ea typeface="Zilla Slab"/>
                <a:cs typeface="Zilla Slab"/>
                <a:sym typeface="Zilla Slab"/>
              </a:rPr>
              <a:t>Which demographics least likely to utilize HIV testing?</a:t>
            </a:r>
            <a:endParaRPr sz="1300">
              <a:solidFill>
                <a:schemeClr val="dk1"/>
              </a:solidFill>
              <a:latin typeface="Zilla Slab"/>
              <a:ea typeface="Zilla Slab"/>
              <a:cs typeface="Zilla Slab"/>
              <a:sym typeface="Zilla Slab"/>
            </a:endParaRPr>
          </a:p>
          <a:p>
            <a:pPr indent="0" lvl="0" marL="457200" rtl="0" algn="l">
              <a:lnSpc>
                <a:spcPct val="115000"/>
              </a:lnSpc>
              <a:spcBef>
                <a:spcPts val="0"/>
              </a:spcBef>
              <a:spcAft>
                <a:spcPts val="0"/>
              </a:spcAft>
              <a:buNone/>
            </a:pPr>
            <a:r>
              <a:t/>
            </a:r>
            <a:endParaRPr sz="1300">
              <a:solidFill>
                <a:schemeClr val="dk1"/>
              </a:solidFill>
              <a:latin typeface="Zilla Slab"/>
              <a:ea typeface="Zilla Slab"/>
              <a:cs typeface="Zilla Slab"/>
              <a:sym typeface="Zilla Slab"/>
            </a:endParaRPr>
          </a:p>
          <a:p>
            <a:pPr indent="0" lvl="0" marL="0" rtl="0" algn="l">
              <a:lnSpc>
                <a:spcPct val="115000"/>
              </a:lnSpc>
              <a:spcBef>
                <a:spcPts val="0"/>
              </a:spcBef>
              <a:spcAft>
                <a:spcPts val="0"/>
              </a:spcAft>
              <a:buNone/>
            </a:pPr>
            <a:r>
              <a:t/>
            </a:r>
            <a:endParaRPr sz="1300">
              <a:solidFill>
                <a:schemeClr val="dk1"/>
              </a:solidFill>
              <a:latin typeface="Zilla Slab"/>
              <a:ea typeface="Zilla Slab"/>
              <a:cs typeface="Zilla Slab"/>
              <a:sym typeface="Zilla Slab"/>
            </a:endParaRPr>
          </a:p>
          <a:p>
            <a:pPr indent="0" lvl="0" marL="0" rtl="0" algn="l">
              <a:lnSpc>
                <a:spcPct val="115000"/>
              </a:lnSpc>
              <a:spcBef>
                <a:spcPts val="0"/>
              </a:spcBef>
              <a:spcAft>
                <a:spcPts val="0"/>
              </a:spcAft>
              <a:buNone/>
            </a:pPr>
            <a:r>
              <a:rPr b="1" lang="en" sz="1300">
                <a:solidFill>
                  <a:schemeClr val="dk1"/>
                </a:solidFill>
                <a:latin typeface="Zilla Slab"/>
                <a:ea typeface="Zilla Slab"/>
                <a:cs typeface="Zilla Slab"/>
                <a:sym typeface="Zilla Slab"/>
              </a:rPr>
              <a:t>Hypothesis</a:t>
            </a:r>
            <a:r>
              <a:rPr lang="en" sz="1300">
                <a:solidFill>
                  <a:schemeClr val="dk1"/>
                </a:solidFill>
                <a:latin typeface="Zilla Slab"/>
                <a:ea typeface="Zilla Slab"/>
                <a:cs typeface="Zilla Slab"/>
                <a:sym typeface="Zilla Slab"/>
              </a:rPr>
              <a:t>: Our hypothesis is that employing faith counseling in the district level health clinics will be associated with an increase in the amount of people who choose to get tested for HIV.</a:t>
            </a:r>
            <a:endParaRPr sz="1300">
              <a:solidFill>
                <a:schemeClr val="dk1"/>
              </a:solidFill>
              <a:latin typeface="Zilla Slab"/>
              <a:ea typeface="Zilla Slab"/>
              <a:cs typeface="Zilla Slab"/>
              <a:sym typeface="Zilla Slab"/>
            </a:endParaRPr>
          </a:p>
          <a:p>
            <a:pPr indent="0" lvl="0" marL="0" rtl="0" algn="l">
              <a:lnSpc>
                <a:spcPct val="115000"/>
              </a:lnSpc>
              <a:spcBef>
                <a:spcPts val="0"/>
              </a:spcBef>
              <a:spcAft>
                <a:spcPts val="0"/>
              </a:spcAft>
              <a:buNone/>
            </a:pPr>
            <a:r>
              <a:t/>
            </a:r>
            <a:endParaRPr sz="1300">
              <a:solidFill>
                <a:schemeClr val="dk1"/>
              </a:solidFill>
              <a:latin typeface="Zilla Slab"/>
              <a:ea typeface="Zilla Slab"/>
              <a:cs typeface="Zilla Slab"/>
              <a:sym typeface="Zilla Slab"/>
            </a:endParaRPr>
          </a:p>
          <a:p>
            <a:pPr indent="0" lvl="0" marL="0" rtl="0" algn="ctr">
              <a:lnSpc>
                <a:spcPct val="115000"/>
              </a:lnSpc>
              <a:spcBef>
                <a:spcPts val="0"/>
              </a:spcBef>
              <a:spcAft>
                <a:spcPts val="0"/>
              </a:spcAft>
              <a:buNone/>
            </a:pPr>
            <a:r>
              <a:rPr b="1" lang="en" sz="1300">
                <a:solidFill>
                  <a:schemeClr val="dk1"/>
                </a:solidFill>
                <a:latin typeface="Zilla Slab"/>
                <a:ea typeface="Zilla Slab"/>
                <a:cs typeface="Zilla Slab"/>
                <a:sym typeface="Zilla Slab"/>
              </a:rPr>
              <a:t>H</a:t>
            </a:r>
            <a:r>
              <a:rPr b="1" baseline="-25000" lang="en" sz="1300">
                <a:solidFill>
                  <a:schemeClr val="dk1"/>
                </a:solidFill>
                <a:latin typeface="Zilla Slab"/>
                <a:ea typeface="Zilla Slab"/>
                <a:cs typeface="Zilla Slab"/>
                <a:sym typeface="Zilla Slab"/>
              </a:rPr>
              <a:t>o</a:t>
            </a:r>
            <a:r>
              <a:rPr lang="en" sz="1300">
                <a:solidFill>
                  <a:schemeClr val="dk1"/>
                </a:solidFill>
                <a:latin typeface="Zilla Slab"/>
                <a:ea typeface="Zilla Slab"/>
                <a:cs typeface="Zilla Slab"/>
                <a:sym typeface="Zilla Slab"/>
              </a:rPr>
              <a:t>: P</a:t>
            </a:r>
            <a:r>
              <a:rPr baseline="-25000" lang="en" sz="1300">
                <a:solidFill>
                  <a:schemeClr val="dk1"/>
                </a:solidFill>
                <a:latin typeface="Zilla Slab"/>
                <a:ea typeface="Zilla Slab"/>
                <a:cs typeface="Zilla Slab"/>
                <a:sym typeface="Zilla Slab"/>
              </a:rPr>
              <a:t>FCG</a:t>
            </a:r>
            <a:r>
              <a:rPr lang="en" sz="1300">
                <a:solidFill>
                  <a:schemeClr val="dk1"/>
                </a:solidFill>
                <a:latin typeface="Zilla Slab"/>
                <a:ea typeface="Zilla Slab"/>
                <a:cs typeface="Zilla Slab"/>
                <a:sym typeface="Zilla Slab"/>
              </a:rPr>
              <a:t> - P</a:t>
            </a:r>
            <a:r>
              <a:rPr baseline="-25000" lang="en" sz="1300">
                <a:solidFill>
                  <a:schemeClr val="dk1"/>
                </a:solidFill>
                <a:latin typeface="Zilla Slab"/>
                <a:ea typeface="Zilla Slab"/>
                <a:cs typeface="Zilla Slab"/>
                <a:sym typeface="Zilla Slab"/>
              </a:rPr>
              <a:t>CG</a:t>
            </a:r>
            <a:r>
              <a:rPr lang="en" sz="1300">
                <a:solidFill>
                  <a:schemeClr val="dk1"/>
                </a:solidFill>
                <a:latin typeface="Zilla Slab"/>
                <a:ea typeface="Zilla Slab"/>
                <a:cs typeface="Zilla Slab"/>
                <a:sym typeface="Zilla Slab"/>
              </a:rPr>
              <a:t> = 0</a:t>
            </a:r>
            <a:endParaRPr sz="1300">
              <a:solidFill>
                <a:schemeClr val="dk1"/>
              </a:solidFill>
              <a:latin typeface="Zilla Slab"/>
              <a:ea typeface="Zilla Slab"/>
              <a:cs typeface="Zilla Slab"/>
              <a:sym typeface="Zilla Slab"/>
            </a:endParaRPr>
          </a:p>
          <a:p>
            <a:pPr indent="0" lvl="0" marL="0" rtl="0" algn="ctr">
              <a:lnSpc>
                <a:spcPct val="115000"/>
              </a:lnSpc>
              <a:spcBef>
                <a:spcPts val="0"/>
              </a:spcBef>
              <a:spcAft>
                <a:spcPts val="0"/>
              </a:spcAft>
              <a:buNone/>
            </a:pPr>
            <a:r>
              <a:rPr b="1" lang="en" sz="1300">
                <a:solidFill>
                  <a:schemeClr val="dk1"/>
                </a:solidFill>
                <a:latin typeface="Zilla Slab"/>
                <a:ea typeface="Zilla Slab"/>
                <a:cs typeface="Zilla Slab"/>
                <a:sym typeface="Zilla Slab"/>
              </a:rPr>
              <a:t>H</a:t>
            </a:r>
            <a:r>
              <a:rPr b="1" baseline="-25000" lang="en" sz="1300">
                <a:solidFill>
                  <a:schemeClr val="dk1"/>
                </a:solidFill>
                <a:latin typeface="Zilla Slab"/>
                <a:ea typeface="Zilla Slab"/>
                <a:cs typeface="Zilla Slab"/>
                <a:sym typeface="Zilla Slab"/>
              </a:rPr>
              <a:t>a</a:t>
            </a:r>
            <a:r>
              <a:rPr lang="en" sz="1300">
                <a:solidFill>
                  <a:schemeClr val="dk1"/>
                </a:solidFill>
                <a:latin typeface="Zilla Slab"/>
                <a:ea typeface="Zilla Slab"/>
                <a:cs typeface="Zilla Slab"/>
                <a:sym typeface="Zilla Slab"/>
              </a:rPr>
              <a:t>: </a:t>
            </a:r>
            <a:r>
              <a:rPr lang="en" sz="1300">
                <a:solidFill>
                  <a:schemeClr val="dk1"/>
                </a:solidFill>
                <a:latin typeface="Zilla Slab"/>
                <a:ea typeface="Zilla Slab"/>
                <a:cs typeface="Zilla Slab"/>
                <a:sym typeface="Zilla Slab"/>
              </a:rPr>
              <a:t>P</a:t>
            </a:r>
            <a:r>
              <a:rPr baseline="-25000" lang="en" sz="1300">
                <a:solidFill>
                  <a:schemeClr val="dk1"/>
                </a:solidFill>
                <a:latin typeface="Zilla Slab"/>
                <a:ea typeface="Zilla Slab"/>
                <a:cs typeface="Zilla Slab"/>
                <a:sym typeface="Zilla Slab"/>
              </a:rPr>
              <a:t>FCG</a:t>
            </a:r>
            <a:r>
              <a:rPr lang="en" sz="1300">
                <a:solidFill>
                  <a:schemeClr val="dk1"/>
                </a:solidFill>
                <a:latin typeface="Zilla Slab"/>
                <a:ea typeface="Zilla Slab"/>
                <a:cs typeface="Zilla Slab"/>
                <a:sym typeface="Zilla Slab"/>
              </a:rPr>
              <a:t> - P</a:t>
            </a:r>
            <a:r>
              <a:rPr baseline="-25000" lang="en" sz="1300">
                <a:solidFill>
                  <a:schemeClr val="dk1"/>
                </a:solidFill>
                <a:latin typeface="Zilla Slab"/>
                <a:ea typeface="Zilla Slab"/>
                <a:cs typeface="Zilla Slab"/>
                <a:sym typeface="Zilla Slab"/>
              </a:rPr>
              <a:t>CG  </a:t>
            </a:r>
            <a:r>
              <a:rPr lang="en" sz="1300">
                <a:solidFill>
                  <a:schemeClr val="dk1"/>
                </a:solidFill>
                <a:latin typeface="Zilla Slab"/>
                <a:ea typeface="Zilla Slab"/>
                <a:cs typeface="Zilla Slab"/>
                <a:sym typeface="Zilla Slab"/>
              </a:rPr>
              <a:t>&gt; 0</a:t>
            </a:r>
            <a:endParaRPr sz="1300">
              <a:solidFill>
                <a:schemeClr val="dk1"/>
              </a:solidFill>
              <a:latin typeface="Zilla Slab"/>
              <a:ea typeface="Zilla Slab"/>
              <a:cs typeface="Zilla Slab"/>
              <a:sym typeface="Zilla Slab"/>
            </a:endParaRPr>
          </a:p>
        </p:txBody>
      </p:sp>
      <p:sp>
        <p:nvSpPr>
          <p:cNvPr id="63" name="Google Shape;63;p14"/>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457200" y="-151188"/>
            <a:ext cx="4114800" cy="213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a:t>
            </a:r>
            <a:r>
              <a:rPr lang="en" sz="3000"/>
              <a:t>Purpose</a:t>
            </a:r>
            <a:endParaRPr sz="3000"/>
          </a:p>
        </p:txBody>
      </p:sp>
      <p:sp>
        <p:nvSpPr>
          <p:cNvPr id="69" name="Google Shape;69;p15"/>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0" name="Google Shape;70;p15"/>
          <p:cNvPicPr preferRelativeResize="0"/>
          <p:nvPr/>
        </p:nvPicPr>
        <p:blipFill>
          <a:blip r:embed="rId3">
            <a:alphaModFix/>
          </a:blip>
          <a:stretch>
            <a:fillRect/>
          </a:stretch>
        </p:blipFill>
        <p:spPr>
          <a:xfrm>
            <a:off x="-19863" y="-231400"/>
            <a:ext cx="9183728" cy="5427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457200" y="-151188"/>
            <a:ext cx="4114800" cy="213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a:t>
            </a:r>
            <a:r>
              <a:rPr lang="en" sz="3000"/>
              <a:t>Purpose</a:t>
            </a:r>
            <a:endParaRPr sz="3000"/>
          </a:p>
        </p:txBody>
      </p:sp>
      <p:sp>
        <p:nvSpPr>
          <p:cNvPr id="76" name="Google Shape;76;p16"/>
          <p:cNvSpPr txBox="1"/>
          <p:nvPr>
            <p:ph idx="1" type="body"/>
          </p:nvPr>
        </p:nvSpPr>
        <p:spPr>
          <a:xfrm>
            <a:off x="541000" y="2027900"/>
            <a:ext cx="8038800" cy="2354100"/>
          </a:xfrm>
          <a:prstGeom prst="rect">
            <a:avLst/>
          </a:prstGeom>
          <a:solidFill>
            <a:srgbClr val="FFFFFF"/>
          </a:solidFill>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a:solidFill>
                  <a:srgbClr val="000000"/>
                </a:solidFill>
              </a:rPr>
              <a:t>90-90-90 goal- study is targeting that first 90%</a:t>
            </a:r>
            <a:endParaRPr>
              <a:solidFill>
                <a:srgbClr val="000000"/>
              </a:solidFill>
            </a:endParaRPr>
          </a:p>
          <a:p>
            <a:pPr indent="-330200" lvl="0" marL="457200" rtl="0" algn="l">
              <a:spcBef>
                <a:spcPts val="0"/>
              </a:spcBef>
              <a:spcAft>
                <a:spcPts val="0"/>
              </a:spcAft>
              <a:buClr>
                <a:srgbClr val="000000"/>
              </a:buClr>
              <a:buSzPts val="1600"/>
              <a:buChar char="▫"/>
            </a:pPr>
            <a:r>
              <a:rPr lang="en">
                <a:solidFill>
                  <a:srgbClr val="000000"/>
                </a:solidFill>
              </a:rPr>
              <a:t>But societal anathema prevents from reaching that goal</a:t>
            </a:r>
            <a:endParaRPr>
              <a:solidFill>
                <a:srgbClr val="000000"/>
              </a:solidFill>
            </a:endParaRPr>
          </a:p>
          <a:p>
            <a:pPr indent="-330200" lvl="1" marL="914400" rtl="0" algn="l">
              <a:spcBef>
                <a:spcPts val="0"/>
              </a:spcBef>
              <a:spcAft>
                <a:spcPts val="0"/>
              </a:spcAft>
              <a:buClr>
                <a:srgbClr val="000000"/>
              </a:buClr>
              <a:buSzPts val="1600"/>
              <a:buChar char="▪"/>
            </a:pPr>
            <a:r>
              <a:rPr lang="en">
                <a:solidFill>
                  <a:srgbClr val="000000"/>
                </a:solidFill>
              </a:rPr>
              <a:t>Society is very religious, religion already plays large role in healthcare</a:t>
            </a:r>
            <a:endParaRPr>
              <a:solidFill>
                <a:srgbClr val="000000"/>
              </a:solidFill>
            </a:endParaRPr>
          </a:p>
          <a:p>
            <a:pPr indent="-330200" lvl="1" marL="914400" rtl="0" algn="l">
              <a:spcBef>
                <a:spcPts val="0"/>
              </a:spcBef>
              <a:spcAft>
                <a:spcPts val="0"/>
              </a:spcAft>
              <a:buClr>
                <a:srgbClr val="000000"/>
              </a:buClr>
              <a:buSzPts val="1600"/>
              <a:buChar char="▪"/>
            </a:pPr>
            <a:r>
              <a:rPr lang="en">
                <a:solidFill>
                  <a:srgbClr val="000000"/>
                </a:solidFill>
              </a:rPr>
              <a:t>Determine how to reach populations like males, who don’t get tested</a:t>
            </a:r>
            <a:endParaRPr>
              <a:solidFill>
                <a:srgbClr val="000000"/>
              </a:solidFill>
            </a:endParaRPr>
          </a:p>
          <a:p>
            <a:pPr indent="-330200" lvl="0" marL="457200" rtl="0" algn="l">
              <a:spcBef>
                <a:spcPts val="0"/>
              </a:spcBef>
              <a:spcAft>
                <a:spcPts val="0"/>
              </a:spcAft>
              <a:buClr>
                <a:srgbClr val="000000"/>
              </a:buClr>
              <a:buSzPts val="1600"/>
              <a:buChar char="▫"/>
            </a:pPr>
            <a:r>
              <a:rPr lang="en">
                <a:solidFill>
                  <a:srgbClr val="000000"/>
                </a:solidFill>
              </a:rPr>
              <a:t>Limited resources in Sub-Saharan healthcare system so it’s important to pinpoint the strategies that have the largest impact on reaching their healthcare goals</a:t>
            </a:r>
            <a:endParaRPr>
              <a:solidFill>
                <a:schemeClr val="dk1"/>
              </a:solidFill>
            </a:endParaRPr>
          </a:p>
          <a:p>
            <a:pPr indent="-330200" lvl="1" marL="914400" rtl="0" algn="l">
              <a:spcBef>
                <a:spcPts val="0"/>
              </a:spcBef>
              <a:spcAft>
                <a:spcPts val="0"/>
              </a:spcAft>
              <a:buClr>
                <a:schemeClr val="dk1"/>
              </a:buClr>
              <a:buSzPts val="1600"/>
              <a:buChar char="▪"/>
            </a:pPr>
            <a:r>
              <a:rPr lang="en">
                <a:solidFill>
                  <a:schemeClr val="dk1"/>
                </a:solidFill>
              </a:rPr>
              <a:t>In 2018, $91 billion in expenditure on HIV epidemic in ONLY Tanzania</a:t>
            </a:r>
            <a:endParaRPr>
              <a:solidFill>
                <a:schemeClr val="dk1"/>
              </a:solidFill>
            </a:endParaRPr>
          </a:p>
          <a:p>
            <a:pPr indent="-330200" lvl="1" marL="914400" rtl="0" algn="l">
              <a:spcBef>
                <a:spcPts val="0"/>
              </a:spcBef>
              <a:spcAft>
                <a:spcPts val="0"/>
              </a:spcAft>
              <a:buClr>
                <a:schemeClr val="dk1"/>
              </a:buClr>
              <a:buSzPts val="1600"/>
              <a:buChar char="▪"/>
            </a:pPr>
            <a:r>
              <a:rPr lang="en">
                <a:solidFill>
                  <a:schemeClr val="dk1"/>
                </a:solidFill>
              </a:rPr>
              <a:t>HIV tests are a free service</a:t>
            </a:r>
            <a:endParaRPr>
              <a:solidFill>
                <a:schemeClr val="dk1"/>
              </a:solidFill>
            </a:endParaRPr>
          </a:p>
        </p:txBody>
      </p:sp>
      <p:sp>
        <p:nvSpPr>
          <p:cNvPr id="77" name="Google Shape;77;p16"/>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8" name="Google Shape;78;p16"/>
          <p:cNvPicPr preferRelativeResize="0"/>
          <p:nvPr/>
        </p:nvPicPr>
        <p:blipFill>
          <a:blip r:embed="rId3">
            <a:alphaModFix/>
          </a:blip>
          <a:stretch>
            <a:fillRect/>
          </a:stretch>
        </p:blipFill>
        <p:spPr>
          <a:xfrm>
            <a:off x="7382550" y="655250"/>
            <a:ext cx="1276725" cy="1908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457200" y="-151188"/>
            <a:ext cx="4114800" cy="213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a:t>
            </a:r>
            <a:endParaRPr/>
          </a:p>
          <a:p>
            <a:pPr indent="0" lvl="0" marL="0" rtl="0" algn="l">
              <a:spcBef>
                <a:spcPts val="0"/>
              </a:spcBef>
              <a:spcAft>
                <a:spcPts val="0"/>
              </a:spcAft>
              <a:buNone/>
            </a:pPr>
            <a:r>
              <a:rPr lang="en" sz="3000"/>
              <a:t>Lit Review</a:t>
            </a:r>
            <a:endParaRPr sz="3000"/>
          </a:p>
        </p:txBody>
      </p:sp>
      <p:sp>
        <p:nvSpPr>
          <p:cNvPr id="84" name="Google Shape;84;p17"/>
          <p:cNvSpPr txBox="1"/>
          <p:nvPr>
            <p:ph idx="1" type="body"/>
          </p:nvPr>
        </p:nvSpPr>
        <p:spPr>
          <a:xfrm>
            <a:off x="561400" y="2037825"/>
            <a:ext cx="8018400" cy="2410200"/>
          </a:xfrm>
          <a:prstGeom prst="rect">
            <a:avLst/>
          </a:prstGeom>
          <a:solidFill>
            <a:srgbClr val="FFFFFF"/>
          </a:solidFill>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Char char="▫"/>
            </a:pPr>
            <a:r>
              <a:rPr lang="en" sz="1200">
                <a:solidFill>
                  <a:srgbClr val="000000"/>
                </a:solidFill>
              </a:rPr>
              <a:t>Nigeria study of congregation-based intervention, Ezeanolue, Echezona et al.</a:t>
            </a:r>
            <a:endParaRPr sz="1200">
              <a:solidFill>
                <a:srgbClr val="000000"/>
              </a:solidFill>
            </a:endParaRPr>
          </a:p>
          <a:p>
            <a:pPr indent="-304800" lvl="1" marL="914400" rtl="0" algn="l">
              <a:spcBef>
                <a:spcPts val="0"/>
              </a:spcBef>
              <a:spcAft>
                <a:spcPts val="0"/>
              </a:spcAft>
              <a:buClr>
                <a:srgbClr val="000000"/>
              </a:buClr>
              <a:buSzPts val="1200"/>
              <a:buFont typeface="Zilla Slab"/>
              <a:buChar char="▪"/>
            </a:pPr>
            <a:r>
              <a:rPr lang="en" sz="1200">
                <a:solidFill>
                  <a:srgbClr val="000000"/>
                </a:solidFill>
                <a:latin typeface="Zilla Slab"/>
                <a:ea typeface="Zilla Slab"/>
                <a:cs typeface="Zilla Slab"/>
                <a:sym typeface="Zilla Slab"/>
              </a:rPr>
              <a:t>Found that 92% pregnant women in the intervention group had an HIV test compared with 55% in the control group</a:t>
            </a:r>
            <a:endParaRPr sz="1200">
              <a:solidFill>
                <a:srgbClr val="000000"/>
              </a:solidFill>
              <a:latin typeface="Zilla Slab"/>
              <a:ea typeface="Zilla Slab"/>
              <a:cs typeface="Zilla Slab"/>
              <a:sym typeface="Zilla Slab"/>
            </a:endParaRPr>
          </a:p>
          <a:p>
            <a:pPr indent="-304800" lvl="1" marL="914400" rtl="0" algn="l">
              <a:spcBef>
                <a:spcPts val="0"/>
              </a:spcBef>
              <a:spcAft>
                <a:spcPts val="0"/>
              </a:spcAft>
              <a:buClr>
                <a:srgbClr val="000000"/>
              </a:buClr>
              <a:buSzPts val="1200"/>
              <a:buFont typeface="Zilla Slab"/>
              <a:buChar char="▪"/>
            </a:pPr>
            <a:r>
              <a:rPr lang="en" sz="1200">
                <a:solidFill>
                  <a:srgbClr val="000000"/>
                </a:solidFill>
                <a:latin typeface="Zilla Slab"/>
                <a:ea typeface="Zilla Slab"/>
                <a:cs typeface="Zilla Slab"/>
                <a:sym typeface="Zilla Slab"/>
              </a:rPr>
              <a:t>Associated factors: employment and low number of previous pregnancies</a:t>
            </a:r>
            <a:endParaRPr sz="1200">
              <a:solidFill>
                <a:srgbClr val="000000"/>
              </a:solidFill>
              <a:latin typeface="Zilla Slab"/>
              <a:ea typeface="Zilla Slab"/>
              <a:cs typeface="Zilla Slab"/>
              <a:sym typeface="Zilla Slab"/>
            </a:endParaRPr>
          </a:p>
          <a:p>
            <a:pPr indent="-304800" lvl="0" marL="457200" rtl="0" algn="l">
              <a:lnSpc>
                <a:spcPct val="115000"/>
              </a:lnSpc>
              <a:spcBef>
                <a:spcPts val="0"/>
              </a:spcBef>
              <a:spcAft>
                <a:spcPts val="0"/>
              </a:spcAft>
              <a:buClr>
                <a:srgbClr val="000000"/>
              </a:buClr>
              <a:buSzPts val="1200"/>
              <a:buFont typeface="Zilla Slab"/>
              <a:buChar char="▫"/>
            </a:pPr>
            <a:r>
              <a:rPr lang="en" sz="1200">
                <a:solidFill>
                  <a:schemeClr val="dk1"/>
                </a:solidFill>
                <a:highlight>
                  <a:srgbClr val="FFFFFF"/>
                </a:highlight>
                <a:latin typeface="Zilla Slab"/>
                <a:ea typeface="Zilla Slab"/>
                <a:cs typeface="Zilla Slab"/>
                <a:sym typeface="Zilla Slab"/>
              </a:rPr>
              <a:t>Elder, J P et al. and Drake, Bettina F et al. studies in the US revolving around faith-based interventions</a:t>
            </a:r>
            <a:endParaRPr sz="1200">
              <a:solidFill>
                <a:schemeClr val="dk1"/>
              </a:solidFill>
              <a:highlight>
                <a:srgbClr val="FFFFFF"/>
              </a:highlight>
              <a:latin typeface="Zilla Slab"/>
              <a:ea typeface="Zilla Slab"/>
              <a:cs typeface="Zilla Slab"/>
              <a:sym typeface="Zilla Slab"/>
            </a:endParaRPr>
          </a:p>
          <a:p>
            <a:pPr indent="-304800" lvl="1" marL="914400" rtl="0" algn="l">
              <a:lnSpc>
                <a:spcPct val="115000"/>
              </a:lnSpc>
              <a:spcBef>
                <a:spcPts val="0"/>
              </a:spcBef>
              <a:spcAft>
                <a:spcPts val="0"/>
              </a:spcAft>
              <a:buClr>
                <a:schemeClr val="dk1"/>
              </a:buClr>
              <a:buSzPts val="1200"/>
              <a:buFont typeface="Zilla Slab"/>
              <a:buChar char="▪"/>
            </a:pPr>
            <a:r>
              <a:rPr lang="en" sz="1200">
                <a:solidFill>
                  <a:schemeClr val="dk1"/>
                </a:solidFill>
                <a:highlight>
                  <a:srgbClr val="FFFFFF"/>
                </a:highlight>
                <a:latin typeface="Zilla Slab"/>
                <a:ea typeface="Zilla Slab"/>
                <a:cs typeface="Zilla Slab"/>
                <a:sym typeface="Zilla Slab"/>
              </a:rPr>
              <a:t>Cancer screening among church-going Latinas and prostate cancer screening among African-American men</a:t>
            </a:r>
            <a:endParaRPr sz="1200">
              <a:solidFill>
                <a:schemeClr val="dk1"/>
              </a:solidFill>
              <a:highlight>
                <a:srgbClr val="FFFFFF"/>
              </a:highlight>
              <a:latin typeface="Zilla Slab"/>
              <a:ea typeface="Zilla Slab"/>
              <a:cs typeface="Zilla Slab"/>
              <a:sym typeface="Zilla Slab"/>
            </a:endParaRPr>
          </a:p>
          <a:p>
            <a:pPr indent="-304800" lvl="0" marL="457200" rtl="0" algn="l">
              <a:lnSpc>
                <a:spcPct val="115000"/>
              </a:lnSpc>
              <a:spcBef>
                <a:spcPts val="0"/>
              </a:spcBef>
              <a:spcAft>
                <a:spcPts val="0"/>
              </a:spcAft>
              <a:buClr>
                <a:schemeClr val="dk1"/>
              </a:buClr>
              <a:buSzPts val="1200"/>
              <a:buFont typeface="Zilla Slab"/>
              <a:buChar char="▫"/>
            </a:pPr>
            <a:r>
              <a:rPr lang="en" sz="1200">
                <a:solidFill>
                  <a:schemeClr val="dk1"/>
                </a:solidFill>
                <a:highlight>
                  <a:srgbClr val="FFFFFF"/>
                </a:highlight>
                <a:latin typeface="Zilla Slab"/>
                <a:ea typeface="Zilla Slab"/>
                <a:cs typeface="Zilla Slab"/>
                <a:sym typeface="Zilla Slab"/>
              </a:rPr>
              <a:t>Njau, Bernard et al. studied HIV testing preferences in Tanzania, which highlighted importance of quality of  care, including trust of the healthcare practitioner, and confidentiality</a:t>
            </a:r>
            <a:endParaRPr sz="1200">
              <a:solidFill>
                <a:schemeClr val="dk1"/>
              </a:solidFill>
              <a:highlight>
                <a:srgbClr val="FFFFFF"/>
              </a:highlight>
              <a:latin typeface="Zilla Slab"/>
              <a:ea typeface="Zilla Slab"/>
              <a:cs typeface="Zilla Slab"/>
              <a:sym typeface="Zilla Slab"/>
            </a:endParaRPr>
          </a:p>
          <a:p>
            <a:pPr indent="-304800" lvl="0" marL="457200" rtl="0" algn="l">
              <a:lnSpc>
                <a:spcPct val="115000"/>
              </a:lnSpc>
              <a:spcBef>
                <a:spcPts val="0"/>
              </a:spcBef>
              <a:spcAft>
                <a:spcPts val="0"/>
              </a:spcAft>
              <a:buClr>
                <a:schemeClr val="dk1"/>
              </a:buClr>
              <a:buSzPts val="1200"/>
              <a:buFont typeface="Zilla Slab"/>
              <a:buChar char="▫"/>
            </a:pPr>
            <a:r>
              <a:rPr lang="en" sz="1200">
                <a:solidFill>
                  <a:schemeClr val="dk1"/>
                </a:solidFill>
                <a:highlight>
                  <a:srgbClr val="FFFFFF"/>
                </a:highlight>
                <a:latin typeface="Zilla Slab"/>
                <a:ea typeface="Zilla Slab"/>
                <a:cs typeface="Zilla Slab"/>
                <a:sym typeface="Zilla Slab"/>
              </a:rPr>
              <a:t>Sharma M, Barnabas RV, Celum C (2017) Community-based strategies to strengthen men’s engagement in        the HIV care cascade in sub-Saharan Africa</a:t>
            </a:r>
            <a:endParaRPr sz="1200">
              <a:solidFill>
                <a:schemeClr val="dk1"/>
              </a:solidFill>
              <a:highlight>
                <a:srgbClr val="FFFFFF"/>
              </a:highlight>
              <a:latin typeface="Zilla Slab"/>
              <a:ea typeface="Zilla Slab"/>
              <a:cs typeface="Zilla Slab"/>
              <a:sym typeface="Zilla Slab"/>
            </a:endParaRPr>
          </a:p>
        </p:txBody>
      </p:sp>
      <p:sp>
        <p:nvSpPr>
          <p:cNvPr id="85" name="Google Shape;85;p17"/>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7"/>
          <p:cNvPicPr preferRelativeResize="0"/>
          <p:nvPr/>
        </p:nvPicPr>
        <p:blipFill>
          <a:blip r:embed="rId3">
            <a:alphaModFix/>
          </a:blip>
          <a:stretch>
            <a:fillRect/>
          </a:stretch>
        </p:blipFill>
        <p:spPr>
          <a:xfrm rot="2490361">
            <a:off x="7957032" y="3546385"/>
            <a:ext cx="974687" cy="14571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8"/>
          <p:cNvSpPr txBox="1"/>
          <p:nvPr>
            <p:ph type="ctrTitle"/>
          </p:nvPr>
        </p:nvSpPr>
        <p:spPr>
          <a:xfrm>
            <a:off x="533400" y="1682850"/>
            <a:ext cx="4038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t>2</a:t>
            </a:r>
            <a:r>
              <a:rPr lang="en" sz="9600"/>
              <a:t>.</a:t>
            </a:r>
            <a:endParaRPr sz="9600"/>
          </a:p>
          <a:p>
            <a:pPr indent="0" lvl="0" marL="0" rtl="0" algn="l">
              <a:spcBef>
                <a:spcPts val="0"/>
              </a:spcBef>
              <a:spcAft>
                <a:spcPts val="0"/>
              </a:spcAft>
              <a:buNone/>
            </a:pPr>
            <a:r>
              <a:rPr lang="en"/>
              <a:t>Study Design</a:t>
            </a:r>
            <a:endParaRPr/>
          </a:p>
        </p:txBody>
      </p:sp>
      <p:sp>
        <p:nvSpPr>
          <p:cNvPr id="92" name="Google Shape;92;p18"/>
          <p:cNvSpPr txBox="1"/>
          <p:nvPr>
            <p:ph idx="1" type="subTitle"/>
          </p:nvPr>
        </p:nvSpPr>
        <p:spPr>
          <a:xfrm>
            <a:off x="533400" y="2842651"/>
            <a:ext cx="4038600" cy="1589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Variable Selection, Inclusion/Exclusion Criteria, Ethical Considerations, Subject Recruitment &amp; Consent, Randomization, Data Collection &amp; Follow Up</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457200" y="320275"/>
            <a:ext cx="4570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Variables</a:t>
            </a:r>
            <a:endParaRPr/>
          </a:p>
        </p:txBody>
      </p:sp>
      <p:sp>
        <p:nvSpPr>
          <p:cNvPr id="98" name="Google Shape;98;p19"/>
          <p:cNvSpPr txBox="1"/>
          <p:nvPr>
            <p:ph idx="1" type="body"/>
          </p:nvPr>
        </p:nvSpPr>
        <p:spPr>
          <a:xfrm>
            <a:off x="457200" y="2038375"/>
            <a:ext cx="31212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OUTCOME MEASURE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Whether the patient chose to be screened for HIV (binary yes/no)</a:t>
            </a:r>
            <a:endParaRPr b="1" sz="1200">
              <a:solidFill>
                <a:schemeClr val="dk1"/>
              </a:solidFill>
            </a:endParaRPr>
          </a:p>
        </p:txBody>
      </p:sp>
      <p:sp>
        <p:nvSpPr>
          <p:cNvPr id="99" name="Google Shape;99;p19"/>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9"/>
          <p:cNvSpPr txBox="1"/>
          <p:nvPr>
            <p:ph idx="1" type="body"/>
          </p:nvPr>
        </p:nvSpPr>
        <p:spPr>
          <a:xfrm>
            <a:off x="3786225" y="2038375"/>
            <a:ext cx="4793700" cy="23541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PREDICTORS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u="sng">
                <a:solidFill>
                  <a:schemeClr val="dk1"/>
                </a:solidFill>
              </a:rPr>
              <a:t>Main predictor of interest:</a:t>
            </a:r>
            <a:r>
              <a:rPr lang="en" sz="1200">
                <a:solidFill>
                  <a:schemeClr val="dk1"/>
                </a:solidFill>
              </a:rPr>
              <a:t> whether or not the patient received faith counseling during the consultation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u="sng">
                <a:solidFill>
                  <a:schemeClr val="dk1"/>
                </a:solidFill>
              </a:rPr>
              <a:t>General demographics</a:t>
            </a:r>
            <a:r>
              <a:rPr lang="en" sz="1200">
                <a:solidFill>
                  <a:schemeClr val="dk1"/>
                </a:solidFill>
              </a:rPr>
              <a:t>: gender, age, education level, employment status, religion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u="sng">
                <a:solidFill>
                  <a:schemeClr val="dk1"/>
                </a:solidFill>
              </a:rPr>
              <a:t>Factors influencing choice:</a:t>
            </a:r>
            <a:r>
              <a:rPr lang="en" sz="1200">
                <a:solidFill>
                  <a:schemeClr val="dk1"/>
                </a:solidFill>
              </a:rPr>
              <a:t> distance from the clinic, when they were last tested for HIV, current diagnosis/reason for visiting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2C4C9"/>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457200" y="686325"/>
            <a:ext cx="51426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Confounding </a:t>
            </a:r>
            <a:r>
              <a:rPr lang="en"/>
              <a:t>Variables</a:t>
            </a:r>
            <a:endParaRPr/>
          </a:p>
        </p:txBody>
      </p:sp>
      <p:sp>
        <p:nvSpPr>
          <p:cNvPr id="106" name="Google Shape;106;p20"/>
          <p:cNvSpPr txBox="1"/>
          <p:nvPr>
            <p:ph idx="1" type="body"/>
          </p:nvPr>
        </p:nvSpPr>
        <p:spPr>
          <a:xfrm>
            <a:off x="526700" y="1985325"/>
            <a:ext cx="3792000" cy="2354100"/>
          </a:xfrm>
          <a:prstGeom prst="rect">
            <a:avLst/>
          </a:prstGeom>
          <a:solidFill>
            <a:schemeClr val="lt1"/>
          </a:solidFill>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b="1" lang="en">
                <a:solidFill>
                  <a:schemeClr val="dk1"/>
                </a:solidFill>
              </a:rPr>
              <a:t>Individual’s stigma against HIV &amp; HIV testing</a:t>
            </a:r>
            <a:endParaRPr b="1">
              <a:solidFill>
                <a:schemeClr val="dk1"/>
              </a:solidFill>
            </a:endParaRPr>
          </a:p>
          <a:p>
            <a:pPr indent="0" lvl="0" marL="457200" rtl="0" algn="l">
              <a:spcBef>
                <a:spcPts val="0"/>
              </a:spcBef>
              <a:spcAft>
                <a:spcPts val="0"/>
              </a:spcAft>
              <a:buNone/>
            </a:pPr>
            <a:r>
              <a:t/>
            </a:r>
            <a:endParaRPr b="1">
              <a:solidFill>
                <a:schemeClr val="dk1"/>
              </a:solidFill>
            </a:endParaRPr>
          </a:p>
          <a:p>
            <a:pPr indent="-330200" lvl="0" marL="457200" rtl="0" algn="l">
              <a:spcBef>
                <a:spcPts val="0"/>
              </a:spcBef>
              <a:spcAft>
                <a:spcPts val="0"/>
              </a:spcAft>
              <a:buClr>
                <a:schemeClr val="dk1"/>
              </a:buClr>
              <a:buSzPts val="1600"/>
              <a:buChar char="▫"/>
            </a:pPr>
            <a:r>
              <a:rPr b="1" lang="en">
                <a:solidFill>
                  <a:schemeClr val="dk1"/>
                </a:solidFill>
              </a:rPr>
              <a:t>Religious views</a:t>
            </a:r>
            <a:endParaRPr b="1">
              <a:solidFill>
                <a:schemeClr val="dk1"/>
              </a:solidFill>
            </a:endParaRPr>
          </a:p>
          <a:p>
            <a:pPr indent="0" lvl="0" marL="457200" rtl="0" algn="l">
              <a:spcBef>
                <a:spcPts val="0"/>
              </a:spcBef>
              <a:spcAft>
                <a:spcPts val="0"/>
              </a:spcAft>
              <a:buNone/>
            </a:pPr>
            <a:r>
              <a:t/>
            </a:r>
            <a:endParaRPr b="1">
              <a:solidFill>
                <a:schemeClr val="dk1"/>
              </a:solidFill>
            </a:endParaRPr>
          </a:p>
          <a:p>
            <a:pPr indent="-330200" lvl="0" marL="457200" rtl="0" algn="l">
              <a:spcBef>
                <a:spcPts val="0"/>
              </a:spcBef>
              <a:spcAft>
                <a:spcPts val="0"/>
              </a:spcAft>
              <a:buClr>
                <a:schemeClr val="dk1"/>
              </a:buClr>
              <a:buSzPts val="1600"/>
              <a:buChar char="▫"/>
            </a:pPr>
            <a:r>
              <a:rPr b="1" lang="en">
                <a:solidFill>
                  <a:schemeClr val="dk1"/>
                </a:solidFill>
              </a:rPr>
              <a:t>Promotion at church</a:t>
            </a:r>
            <a:endParaRPr b="1">
              <a:solidFill>
                <a:schemeClr val="dk1"/>
              </a:solidFill>
            </a:endParaRPr>
          </a:p>
        </p:txBody>
      </p:sp>
      <p:sp>
        <p:nvSpPr>
          <p:cNvPr id="107" name="Google Shape;107;p20"/>
          <p:cNvSpPr txBox="1"/>
          <p:nvPr>
            <p:ph idx="12" type="sldNum"/>
          </p:nvPr>
        </p:nvSpPr>
        <p:spPr>
          <a:xfrm>
            <a:off x="8579950" y="4588275"/>
            <a:ext cx="525600" cy="55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8" name="Google Shape;108;p20"/>
          <p:cNvPicPr preferRelativeResize="0"/>
          <p:nvPr/>
        </p:nvPicPr>
        <p:blipFill>
          <a:blip r:embed="rId3">
            <a:alphaModFix/>
          </a:blip>
          <a:stretch>
            <a:fillRect/>
          </a:stretch>
        </p:blipFill>
        <p:spPr>
          <a:xfrm>
            <a:off x="4856050" y="1648100"/>
            <a:ext cx="3446101" cy="2691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la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