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8CB"/>
    <a:srgbClr val="FFF4E7"/>
    <a:srgbClr val="13171E"/>
    <a:srgbClr val="FFF3D0"/>
    <a:srgbClr val="FFF5D6"/>
    <a:srgbClr val="FFFAD4"/>
    <a:srgbClr val="FFFD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4"/>
    <p:restoredTop sz="94674"/>
  </p:normalViewPr>
  <p:slideViewPr>
    <p:cSldViewPr snapToGrid="0" snapToObjects="1">
      <p:cViewPr>
        <p:scale>
          <a:sx n="30" d="100"/>
          <a:sy n="30" d="100"/>
        </p:scale>
        <p:origin x="64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98B164-8D6E-0742-8662-D3E10EA33C3F}" type="datetimeFigureOut">
              <a:rPr lang="en-US" smtClean="0"/>
              <a:t>7/30/18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8EF304-7D0E-A844-B5C5-3BA3CC78F213}" type="slidenum">
              <a:rPr lang="en-US" smtClean="0"/>
              <a:t>‹#›</a:t>
            </a:fld>
            <a:endParaRPr lang="en-US"/>
          </a:p>
        </p:txBody>
      </p:sp>
    </p:spTree>
    <p:extLst>
      <p:ext uri="{BB962C8B-B14F-4D97-AF65-F5344CB8AC3E}">
        <p14:creationId xmlns:p14="http://schemas.microsoft.com/office/powerpoint/2010/main" val="3230500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8EF304-7D0E-A844-B5C5-3BA3CC78F213}" type="slidenum">
              <a:rPr lang="en-US" smtClean="0"/>
              <a:t>1</a:t>
            </a:fld>
            <a:endParaRPr lang="en-US"/>
          </a:p>
        </p:txBody>
      </p:sp>
    </p:spTree>
    <p:extLst>
      <p:ext uri="{BB962C8B-B14F-4D97-AF65-F5344CB8AC3E}">
        <p14:creationId xmlns:p14="http://schemas.microsoft.com/office/powerpoint/2010/main" val="1238457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81B045-7206-4746-ADF5-3FDD1AE1F28B}" type="datetimeFigureOut">
              <a:rPr lang="en-US" smtClean="0"/>
              <a:t>7/30/18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205C0-B8D3-124C-B63B-BAA0F76FF8D7}" type="slidenum">
              <a:rPr lang="en-US" smtClean="0"/>
              <a:t>‹#›</a:t>
            </a:fld>
            <a:endParaRPr lang="en-US"/>
          </a:p>
        </p:txBody>
      </p:sp>
    </p:spTree>
    <p:extLst>
      <p:ext uri="{BB962C8B-B14F-4D97-AF65-F5344CB8AC3E}">
        <p14:creationId xmlns:p14="http://schemas.microsoft.com/office/powerpoint/2010/main" val="419981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81B045-7206-4746-ADF5-3FDD1AE1F28B}" type="datetimeFigureOut">
              <a:rPr lang="en-US" smtClean="0"/>
              <a:t>7/30/18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205C0-B8D3-124C-B63B-BAA0F76FF8D7}" type="slidenum">
              <a:rPr lang="en-US" smtClean="0"/>
              <a:t>‹#›</a:t>
            </a:fld>
            <a:endParaRPr lang="en-US"/>
          </a:p>
        </p:txBody>
      </p:sp>
    </p:spTree>
    <p:extLst>
      <p:ext uri="{BB962C8B-B14F-4D97-AF65-F5344CB8AC3E}">
        <p14:creationId xmlns:p14="http://schemas.microsoft.com/office/powerpoint/2010/main" val="3155448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81B045-7206-4746-ADF5-3FDD1AE1F28B}" type="datetimeFigureOut">
              <a:rPr lang="en-US" smtClean="0"/>
              <a:t>7/30/18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205C0-B8D3-124C-B63B-BAA0F76FF8D7}" type="slidenum">
              <a:rPr lang="en-US" smtClean="0"/>
              <a:t>‹#›</a:t>
            </a:fld>
            <a:endParaRPr lang="en-US"/>
          </a:p>
        </p:txBody>
      </p:sp>
    </p:spTree>
    <p:extLst>
      <p:ext uri="{BB962C8B-B14F-4D97-AF65-F5344CB8AC3E}">
        <p14:creationId xmlns:p14="http://schemas.microsoft.com/office/powerpoint/2010/main" val="371520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81B045-7206-4746-ADF5-3FDD1AE1F28B}" type="datetimeFigureOut">
              <a:rPr lang="en-US" smtClean="0"/>
              <a:t>7/30/18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205C0-B8D3-124C-B63B-BAA0F76FF8D7}" type="slidenum">
              <a:rPr lang="en-US" smtClean="0"/>
              <a:t>‹#›</a:t>
            </a:fld>
            <a:endParaRPr lang="en-US"/>
          </a:p>
        </p:txBody>
      </p:sp>
    </p:spTree>
    <p:extLst>
      <p:ext uri="{BB962C8B-B14F-4D97-AF65-F5344CB8AC3E}">
        <p14:creationId xmlns:p14="http://schemas.microsoft.com/office/powerpoint/2010/main" val="175278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81B045-7206-4746-ADF5-3FDD1AE1F28B}" type="datetimeFigureOut">
              <a:rPr lang="en-US" smtClean="0"/>
              <a:t>7/30/18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205C0-B8D3-124C-B63B-BAA0F76FF8D7}" type="slidenum">
              <a:rPr lang="en-US" smtClean="0"/>
              <a:t>‹#›</a:t>
            </a:fld>
            <a:endParaRPr lang="en-US"/>
          </a:p>
        </p:txBody>
      </p:sp>
    </p:spTree>
    <p:extLst>
      <p:ext uri="{BB962C8B-B14F-4D97-AF65-F5344CB8AC3E}">
        <p14:creationId xmlns:p14="http://schemas.microsoft.com/office/powerpoint/2010/main" val="422586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81B045-7206-4746-ADF5-3FDD1AE1F28B}" type="datetimeFigureOut">
              <a:rPr lang="en-US" smtClean="0"/>
              <a:t>7/30/18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205C0-B8D3-124C-B63B-BAA0F76FF8D7}" type="slidenum">
              <a:rPr lang="en-US" smtClean="0"/>
              <a:t>‹#›</a:t>
            </a:fld>
            <a:endParaRPr lang="en-US"/>
          </a:p>
        </p:txBody>
      </p:sp>
    </p:spTree>
    <p:extLst>
      <p:ext uri="{BB962C8B-B14F-4D97-AF65-F5344CB8AC3E}">
        <p14:creationId xmlns:p14="http://schemas.microsoft.com/office/powerpoint/2010/main" val="702758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81B045-7206-4746-ADF5-3FDD1AE1F28B}" type="datetimeFigureOut">
              <a:rPr lang="en-US" smtClean="0"/>
              <a:t>7/30/18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1205C0-B8D3-124C-B63B-BAA0F76FF8D7}" type="slidenum">
              <a:rPr lang="en-US" smtClean="0"/>
              <a:t>‹#›</a:t>
            </a:fld>
            <a:endParaRPr lang="en-US"/>
          </a:p>
        </p:txBody>
      </p:sp>
    </p:spTree>
    <p:extLst>
      <p:ext uri="{BB962C8B-B14F-4D97-AF65-F5344CB8AC3E}">
        <p14:creationId xmlns:p14="http://schemas.microsoft.com/office/powerpoint/2010/main" val="3122509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81B045-7206-4746-ADF5-3FDD1AE1F28B}" type="datetimeFigureOut">
              <a:rPr lang="en-US" smtClean="0"/>
              <a:t>7/30/18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1205C0-B8D3-124C-B63B-BAA0F76FF8D7}" type="slidenum">
              <a:rPr lang="en-US" smtClean="0"/>
              <a:t>‹#›</a:t>
            </a:fld>
            <a:endParaRPr lang="en-US"/>
          </a:p>
        </p:txBody>
      </p:sp>
    </p:spTree>
    <p:extLst>
      <p:ext uri="{BB962C8B-B14F-4D97-AF65-F5344CB8AC3E}">
        <p14:creationId xmlns:p14="http://schemas.microsoft.com/office/powerpoint/2010/main" val="3134772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1B045-7206-4746-ADF5-3FDD1AE1F28B}" type="datetimeFigureOut">
              <a:rPr lang="en-US" smtClean="0"/>
              <a:t>7/30/18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1205C0-B8D3-124C-B63B-BAA0F76FF8D7}" type="slidenum">
              <a:rPr lang="en-US" smtClean="0"/>
              <a:t>‹#›</a:t>
            </a:fld>
            <a:endParaRPr lang="en-US"/>
          </a:p>
        </p:txBody>
      </p:sp>
    </p:spTree>
    <p:extLst>
      <p:ext uri="{BB962C8B-B14F-4D97-AF65-F5344CB8AC3E}">
        <p14:creationId xmlns:p14="http://schemas.microsoft.com/office/powerpoint/2010/main" val="117463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0F81B045-7206-4746-ADF5-3FDD1AE1F28B}" type="datetimeFigureOut">
              <a:rPr lang="en-US" smtClean="0"/>
              <a:t>7/30/18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205C0-B8D3-124C-B63B-BAA0F76FF8D7}" type="slidenum">
              <a:rPr lang="en-US" smtClean="0"/>
              <a:t>‹#›</a:t>
            </a:fld>
            <a:endParaRPr lang="en-US"/>
          </a:p>
        </p:txBody>
      </p:sp>
    </p:spTree>
    <p:extLst>
      <p:ext uri="{BB962C8B-B14F-4D97-AF65-F5344CB8AC3E}">
        <p14:creationId xmlns:p14="http://schemas.microsoft.com/office/powerpoint/2010/main" val="338476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0F81B045-7206-4746-ADF5-3FDD1AE1F28B}" type="datetimeFigureOut">
              <a:rPr lang="en-US" smtClean="0"/>
              <a:t>7/30/18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205C0-B8D3-124C-B63B-BAA0F76FF8D7}" type="slidenum">
              <a:rPr lang="en-US" smtClean="0"/>
              <a:t>‹#›</a:t>
            </a:fld>
            <a:endParaRPr lang="en-US"/>
          </a:p>
        </p:txBody>
      </p:sp>
    </p:spTree>
    <p:extLst>
      <p:ext uri="{BB962C8B-B14F-4D97-AF65-F5344CB8AC3E}">
        <p14:creationId xmlns:p14="http://schemas.microsoft.com/office/powerpoint/2010/main" val="2402982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0F81B045-7206-4746-ADF5-3FDD1AE1F28B}" type="datetimeFigureOut">
              <a:rPr lang="en-US" smtClean="0"/>
              <a:t>7/30/18</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B31205C0-B8D3-124C-B63B-BAA0F76FF8D7}" type="slidenum">
              <a:rPr lang="en-US" smtClean="0"/>
              <a:t>‹#›</a:t>
            </a:fld>
            <a:endParaRPr lang="en-US"/>
          </a:p>
        </p:txBody>
      </p:sp>
    </p:spTree>
    <p:extLst>
      <p:ext uri="{BB962C8B-B14F-4D97-AF65-F5344CB8AC3E}">
        <p14:creationId xmlns:p14="http://schemas.microsoft.com/office/powerpoint/2010/main" val="613717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sv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Straight Connector 62">
            <a:extLst>
              <a:ext uri="{FF2B5EF4-FFF2-40B4-BE49-F238E27FC236}">
                <a16:creationId xmlns:a16="http://schemas.microsoft.com/office/drawing/2014/main" id="{7C4B8C0B-8343-084F-A71B-CCFDF75FA6A2}"/>
              </a:ext>
            </a:extLst>
          </p:cNvPr>
          <p:cNvCxnSpPr>
            <a:cxnSpLocks/>
          </p:cNvCxnSpPr>
          <p:nvPr/>
        </p:nvCxnSpPr>
        <p:spPr>
          <a:xfrm>
            <a:off x="3674088" y="16713253"/>
            <a:ext cx="2590758" cy="1039594"/>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46CB3609-3608-F347-92F6-4F1746EE632E}"/>
              </a:ext>
            </a:extLst>
          </p:cNvPr>
          <p:cNvCxnSpPr>
            <a:cxnSpLocks/>
          </p:cNvCxnSpPr>
          <p:nvPr/>
        </p:nvCxnSpPr>
        <p:spPr>
          <a:xfrm flipV="1">
            <a:off x="3793253" y="17702930"/>
            <a:ext cx="2446025" cy="79082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864168F-E851-6D47-8F4A-285A1D8CCDF9}"/>
              </a:ext>
            </a:extLst>
          </p:cNvPr>
          <p:cNvCxnSpPr>
            <a:cxnSpLocks/>
          </p:cNvCxnSpPr>
          <p:nvPr/>
        </p:nvCxnSpPr>
        <p:spPr>
          <a:xfrm>
            <a:off x="6204090" y="17726628"/>
            <a:ext cx="2699130" cy="948861"/>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77F3D42-4AD7-5741-90A4-12560296E431}"/>
              </a:ext>
            </a:extLst>
          </p:cNvPr>
          <p:cNvCxnSpPr>
            <a:cxnSpLocks/>
          </p:cNvCxnSpPr>
          <p:nvPr/>
        </p:nvCxnSpPr>
        <p:spPr>
          <a:xfrm flipV="1">
            <a:off x="6497142" y="16712763"/>
            <a:ext cx="2245735" cy="871823"/>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04" name="Picture 103">
            <a:extLst>
              <a:ext uri="{FF2B5EF4-FFF2-40B4-BE49-F238E27FC236}">
                <a16:creationId xmlns:a16="http://schemas.microsoft.com/office/drawing/2014/main" id="{279DD370-82F7-8041-A778-D9BD699E6ECD}"/>
              </a:ext>
            </a:extLst>
          </p:cNvPr>
          <p:cNvPicPr>
            <a:picLocks noChangeAspect="1"/>
          </p:cNvPicPr>
          <p:nvPr/>
        </p:nvPicPr>
        <p:blipFill rotWithShape="1">
          <a:blip r:embed="rId3"/>
          <a:srcRect l="5889" r="16337" b="4917"/>
          <a:stretch/>
        </p:blipFill>
        <p:spPr>
          <a:xfrm>
            <a:off x="31070463" y="5247086"/>
            <a:ext cx="9929931" cy="6643059"/>
          </a:xfrm>
          <a:prstGeom prst="rect">
            <a:avLst/>
          </a:prstGeom>
        </p:spPr>
      </p:pic>
      <p:sp>
        <p:nvSpPr>
          <p:cNvPr id="4" name="Rectangle 3">
            <a:extLst>
              <a:ext uri="{FF2B5EF4-FFF2-40B4-BE49-F238E27FC236}">
                <a16:creationId xmlns:a16="http://schemas.microsoft.com/office/drawing/2014/main" id="{F6787B86-3B8F-2449-8822-323CBE0156EB}"/>
              </a:ext>
            </a:extLst>
          </p:cNvPr>
          <p:cNvSpPr/>
          <p:nvPr/>
        </p:nvSpPr>
        <p:spPr>
          <a:xfrm>
            <a:off x="324943" y="129248"/>
            <a:ext cx="43237074" cy="4465299"/>
          </a:xfrm>
          <a:prstGeom prst="rect">
            <a:avLst/>
          </a:prstGeom>
          <a:solidFill>
            <a:schemeClr val="tx2">
              <a:lumMod val="75000"/>
            </a:schemeClr>
          </a:solidFill>
          <a:ln w="2540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9000" dirty="0">
                <a:solidFill>
                  <a:schemeClr val="bg1"/>
                </a:solidFill>
                <a:cs typeface="Times New Roman" panose="02020603050405020304" pitchFamily="18" charset="0"/>
              </a:rPr>
              <a:t>Developing a Patient-Level Measure of Medical Specialty Intensity for </a:t>
            </a:r>
          </a:p>
          <a:p>
            <a:pPr algn="ctr"/>
            <a:r>
              <a:rPr lang="en-US" sz="9000" dirty="0">
                <a:solidFill>
                  <a:schemeClr val="bg1"/>
                </a:solidFill>
                <a:cs typeface="Times New Roman" panose="02020603050405020304" pitchFamily="18" charset="0"/>
              </a:rPr>
              <a:t>Use in Assessing Quality of Coordination in Healthcare</a:t>
            </a:r>
          </a:p>
          <a:p>
            <a:pPr algn="ctr"/>
            <a:endParaRPr lang="en-US" sz="2000" dirty="0">
              <a:solidFill>
                <a:schemeClr val="bg1"/>
              </a:solidFill>
              <a:cs typeface="Times New Roman" panose="02020603050405020304" pitchFamily="18" charset="0"/>
            </a:endParaRPr>
          </a:p>
          <a:p>
            <a:pPr algn="ctr"/>
            <a:endParaRPr lang="en-US" sz="1200" dirty="0">
              <a:solidFill>
                <a:schemeClr val="bg1"/>
              </a:solidFill>
              <a:cs typeface="Times New Roman" panose="02020603050405020304" pitchFamily="18" charset="0"/>
            </a:endParaRPr>
          </a:p>
          <a:p>
            <a:pPr algn="ctr"/>
            <a:r>
              <a:rPr lang="en-US" sz="5000" dirty="0">
                <a:solidFill>
                  <a:schemeClr val="bg1"/>
                </a:solidFill>
                <a:cs typeface="Times New Roman" panose="02020603050405020304" pitchFamily="18" charset="0"/>
              </a:rPr>
              <a:t>Ella Hagopian, Tyler Radtke, Dr. Ashley Hodgson, Dr. Thomas </a:t>
            </a:r>
            <a:r>
              <a:rPr lang="en-US" sz="5000" dirty="0" err="1">
                <a:solidFill>
                  <a:schemeClr val="bg1"/>
                </a:solidFill>
                <a:cs typeface="Times New Roman" panose="02020603050405020304" pitchFamily="18" charset="0"/>
              </a:rPr>
              <a:t>Bernardin</a:t>
            </a:r>
            <a:r>
              <a:rPr lang="en-US" sz="5000" dirty="0">
                <a:solidFill>
                  <a:schemeClr val="bg1"/>
                </a:solidFill>
                <a:cs typeface="Times New Roman" panose="02020603050405020304" pitchFamily="18" charset="0"/>
              </a:rPr>
              <a:t>, St. Olaf College</a:t>
            </a:r>
          </a:p>
        </p:txBody>
      </p:sp>
      <p:sp>
        <p:nvSpPr>
          <p:cNvPr id="8" name="Rectangle 7">
            <a:extLst>
              <a:ext uri="{FF2B5EF4-FFF2-40B4-BE49-F238E27FC236}">
                <a16:creationId xmlns:a16="http://schemas.microsoft.com/office/drawing/2014/main" id="{5B70B1D7-9814-E24B-BC01-0CF1EE5B0CB4}"/>
              </a:ext>
            </a:extLst>
          </p:cNvPr>
          <p:cNvSpPr/>
          <p:nvPr/>
        </p:nvSpPr>
        <p:spPr>
          <a:xfrm>
            <a:off x="31221857" y="14153121"/>
            <a:ext cx="12344400" cy="1371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t>Results and Future Research</a:t>
            </a:r>
          </a:p>
        </p:txBody>
      </p:sp>
      <p:sp>
        <p:nvSpPr>
          <p:cNvPr id="11" name="TextBox 10">
            <a:extLst>
              <a:ext uri="{FF2B5EF4-FFF2-40B4-BE49-F238E27FC236}">
                <a16:creationId xmlns:a16="http://schemas.microsoft.com/office/drawing/2014/main" id="{DE706D9D-2D73-0944-82DD-D284F889BA6B}"/>
              </a:ext>
            </a:extLst>
          </p:cNvPr>
          <p:cNvSpPr txBox="1"/>
          <p:nvPr/>
        </p:nvSpPr>
        <p:spPr>
          <a:xfrm>
            <a:off x="324943" y="6616144"/>
            <a:ext cx="12344400" cy="8909243"/>
          </a:xfrm>
          <a:prstGeom prst="rect">
            <a:avLst/>
          </a:prstGeom>
          <a:noFill/>
          <a:ln>
            <a:solidFill>
              <a:schemeClr val="tx2">
                <a:lumMod val="75000"/>
              </a:schemeClr>
            </a:solidFill>
          </a:ln>
        </p:spPr>
        <p:style>
          <a:lnRef idx="2">
            <a:schemeClr val="dk1"/>
          </a:lnRef>
          <a:fillRef idx="1">
            <a:schemeClr val="lt1"/>
          </a:fillRef>
          <a:effectRef idx="0">
            <a:schemeClr val="dk1"/>
          </a:effectRef>
          <a:fontRef idx="minor">
            <a:schemeClr val="dk1"/>
          </a:fontRef>
        </p:style>
        <p:txBody>
          <a:bodyPr wrap="square" lIns="365760" tIns="274320" rtlCol="0">
            <a:noAutofit/>
          </a:bodyPr>
          <a:lstStyle/>
          <a:p>
            <a:pPr fontAlgn="base"/>
            <a:r>
              <a:rPr lang="en-US" sz="3600" dirty="0">
                <a:solidFill>
                  <a:schemeClr val="tx2">
                    <a:lumMod val="50000"/>
                  </a:schemeClr>
                </a:solidFill>
              </a:rPr>
              <a:t>Multiple chronic condition patients are not only common but also expensive; they made up 40% of Americans and 71% of national healthcare expenditure in 2017.</a:t>
            </a:r>
            <a:r>
              <a:rPr lang="en-US" sz="3600" baseline="30000" dirty="0">
                <a:solidFill>
                  <a:schemeClr val="tx2">
                    <a:lumMod val="50000"/>
                  </a:schemeClr>
                </a:solidFill>
              </a:rPr>
              <a:t>1, 2</a:t>
            </a:r>
            <a:r>
              <a:rPr lang="en-US" sz="3600" dirty="0">
                <a:solidFill>
                  <a:schemeClr val="tx2">
                    <a:lumMod val="50000"/>
                  </a:schemeClr>
                </a:solidFill>
              </a:rPr>
              <a:t> Although they are highly prevalent, patients with multiple chronic conditions are prone to more medical and coordination mistakes and are largely excluded from controlled medical studies.</a:t>
            </a:r>
            <a:r>
              <a:rPr lang="en-US" sz="3600" baseline="30000" dirty="0">
                <a:solidFill>
                  <a:schemeClr val="tx2">
                    <a:lumMod val="50000"/>
                  </a:schemeClr>
                </a:solidFill>
              </a:rPr>
              <a:t>3, 4</a:t>
            </a:r>
            <a:r>
              <a:rPr lang="en-US" sz="3600" dirty="0">
                <a:solidFill>
                  <a:schemeClr val="tx2">
                    <a:lumMod val="50000"/>
                  </a:schemeClr>
                </a:solidFill>
              </a:rPr>
              <a:t> This research aims to improve healthcare delivery and costs of care for multiple chronic condition patients by creating an objective score of patient interdisciplinarity. To create our score, we used random forest machine learning algorithms and linear regression to predict how many types of physician specialties a patient is likely to need.  Our results may be used to compare types of facilities, investigate the optimal number of physicians for a given condition, and examine socioeconomic determinants of health.  </a:t>
            </a:r>
          </a:p>
        </p:txBody>
      </p:sp>
      <p:sp>
        <p:nvSpPr>
          <p:cNvPr id="16" name="TextBox 15">
            <a:extLst>
              <a:ext uri="{FF2B5EF4-FFF2-40B4-BE49-F238E27FC236}">
                <a16:creationId xmlns:a16="http://schemas.microsoft.com/office/drawing/2014/main" id="{79872548-5317-F446-8B66-6F5F3455CB87}"/>
              </a:ext>
            </a:extLst>
          </p:cNvPr>
          <p:cNvSpPr txBox="1"/>
          <p:nvPr/>
        </p:nvSpPr>
        <p:spPr>
          <a:xfrm>
            <a:off x="329184" y="20775180"/>
            <a:ext cx="12344400" cy="11561801"/>
          </a:xfrm>
          <a:prstGeom prst="rect">
            <a:avLst/>
          </a:prstGeom>
          <a:ln>
            <a:solidFill>
              <a:schemeClr val="tx2">
                <a:lumMod val="75000"/>
              </a:schemeClr>
            </a:solidFill>
          </a:ln>
        </p:spPr>
        <p:style>
          <a:lnRef idx="2">
            <a:schemeClr val="dk1"/>
          </a:lnRef>
          <a:fillRef idx="1">
            <a:schemeClr val="lt1"/>
          </a:fillRef>
          <a:effectRef idx="0">
            <a:schemeClr val="dk1"/>
          </a:effectRef>
          <a:fontRef idx="minor">
            <a:schemeClr val="dk1"/>
          </a:fontRef>
        </p:style>
        <p:txBody>
          <a:bodyPr wrap="square" lIns="365760" tIns="274320" rtlCol="0">
            <a:noAutofit/>
          </a:bodyPr>
          <a:lstStyle/>
          <a:p>
            <a:pPr marL="571500" indent="-571500" fontAlgn="base">
              <a:buFont typeface="Arial" panose="020B0604020202020204" pitchFamily="34" charset="0"/>
              <a:buChar char="•"/>
            </a:pPr>
            <a:r>
              <a:rPr lang="en-US" sz="3600" dirty="0">
                <a:solidFill>
                  <a:schemeClr val="tx2">
                    <a:lumMod val="50000"/>
                  </a:schemeClr>
                </a:solidFill>
              </a:rPr>
              <a:t>Our data is a 5% sample of Medicare claims data from 2015.</a:t>
            </a:r>
          </a:p>
          <a:p>
            <a:pPr marL="571500" indent="-571500" fontAlgn="base">
              <a:buFont typeface="Arial" panose="020B0604020202020204" pitchFamily="34" charset="0"/>
              <a:buChar char="•"/>
            </a:pPr>
            <a:r>
              <a:rPr lang="en-US" sz="3600" dirty="0">
                <a:solidFill>
                  <a:schemeClr val="tx2">
                    <a:lumMod val="50000"/>
                  </a:schemeClr>
                </a:solidFill>
              </a:rPr>
              <a:t>We used three main models:</a:t>
            </a:r>
          </a:p>
          <a:p>
            <a:pPr marL="846138" indent="-550863" fontAlgn="base">
              <a:buFont typeface="+mj-lt"/>
              <a:buAutoNum type="arabicPeriod"/>
            </a:pPr>
            <a:r>
              <a:rPr lang="en-US" sz="3600" dirty="0">
                <a:solidFill>
                  <a:schemeClr val="tx2">
                    <a:lumMod val="50000"/>
                  </a:schemeClr>
                </a:solidFill>
              </a:rPr>
              <a:t>Random Forest: Generates hundreds of regression trees that vote on the predicted outcome.</a:t>
            </a:r>
          </a:p>
          <a:p>
            <a:pPr marL="846138" indent="-550863" fontAlgn="base">
              <a:buFont typeface="+mj-lt"/>
              <a:buAutoNum type="arabicPeriod"/>
            </a:pPr>
            <a:r>
              <a:rPr lang="en-US" sz="3600" dirty="0">
                <a:solidFill>
                  <a:schemeClr val="tx2">
                    <a:lumMod val="50000"/>
                  </a:schemeClr>
                </a:solidFill>
              </a:rPr>
              <a:t>CART: Generates one regression tree to predict the outcome.</a:t>
            </a:r>
          </a:p>
          <a:p>
            <a:pPr marL="846138" indent="-550863" fontAlgn="base">
              <a:buFont typeface="+mj-lt"/>
              <a:buAutoNum type="arabicPeriod"/>
            </a:pPr>
            <a:r>
              <a:rPr lang="en-US" sz="3600" dirty="0">
                <a:solidFill>
                  <a:schemeClr val="tx2">
                    <a:lumMod val="50000"/>
                  </a:schemeClr>
                </a:solidFill>
              </a:rPr>
              <a:t>Linear regression, including LASSO shrinkage, backward, and forward selection techniques.</a:t>
            </a:r>
          </a:p>
        </p:txBody>
      </p:sp>
      <p:sp>
        <p:nvSpPr>
          <p:cNvPr id="17" name="TextBox 16">
            <a:extLst>
              <a:ext uri="{FF2B5EF4-FFF2-40B4-BE49-F238E27FC236}">
                <a16:creationId xmlns:a16="http://schemas.microsoft.com/office/drawing/2014/main" id="{4726942E-36B7-6746-9B5F-D8E22D174402}"/>
              </a:ext>
            </a:extLst>
          </p:cNvPr>
          <p:cNvSpPr txBox="1"/>
          <p:nvPr/>
        </p:nvSpPr>
        <p:spPr>
          <a:xfrm>
            <a:off x="31221857" y="15540862"/>
            <a:ext cx="12344400" cy="5416330"/>
          </a:xfrm>
          <a:prstGeom prst="rect">
            <a:avLst/>
          </a:prstGeom>
          <a:noFill/>
          <a:ln>
            <a:solidFill>
              <a:schemeClr val="tx2">
                <a:lumMod val="75000"/>
              </a:schemeClr>
            </a:solidFill>
          </a:ln>
        </p:spPr>
        <p:style>
          <a:lnRef idx="2">
            <a:schemeClr val="dk1"/>
          </a:lnRef>
          <a:fillRef idx="1">
            <a:schemeClr val="lt1"/>
          </a:fillRef>
          <a:effectRef idx="0">
            <a:schemeClr val="dk1"/>
          </a:effectRef>
          <a:fontRef idx="minor">
            <a:schemeClr val="dk1"/>
          </a:fontRef>
        </p:style>
        <p:txBody>
          <a:bodyPr wrap="square" lIns="365760" tIns="274320" rtlCol="0">
            <a:noAutofit/>
          </a:bodyPr>
          <a:lstStyle/>
          <a:p>
            <a:pPr marL="571500" indent="-571500">
              <a:buFont typeface="Arial" panose="020B0604020202020204" pitchFamily="34" charset="0"/>
              <a:buChar char="•"/>
            </a:pPr>
            <a:r>
              <a:rPr lang="en-US" sz="3600" dirty="0">
                <a:solidFill>
                  <a:schemeClr val="tx2">
                    <a:lumMod val="50000"/>
                  </a:schemeClr>
                </a:solidFill>
              </a:rPr>
              <a:t>We ultimately developed a scoring system to predict the number of physician specialties a patient will need.</a:t>
            </a:r>
          </a:p>
          <a:p>
            <a:pPr marL="571500" indent="-571500">
              <a:buFont typeface="Arial" panose="020B0604020202020204" pitchFamily="34" charset="0"/>
              <a:buChar char="•"/>
            </a:pPr>
            <a:r>
              <a:rPr lang="en-US" sz="3600" dirty="0">
                <a:solidFill>
                  <a:schemeClr val="tx2">
                    <a:lumMod val="50000"/>
                  </a:schemeClr>
                </a:solidFill>
              </a:rPr>
              <a:t>The model with the lowest mean square error is a least-squares linear regression model (Table 1).</a:t>
            </a:r>
          </a:p>
          <a:p>
            <a:pPr marL="571500" indent="-571500">
              <a:buFont typeface="Arial" panose="020B0604020202020204" pitchFamily="34" charset="0"/>
              <a:buChar char="•"/>
            </a:pPr>
            <a:r>
              <a:rPr lang="en-US" sz="3600" dirty="0">
                <a:solidFill>
                  <a:schemeClr val="tx2">
                    <a:lumMod val="50000"/>
                  </a:schemeClr>
                </a:solidFill>
              </a:rPr>
              <a:t>Our predicted scores have a narrower distribution than the actual scores but match the overall distribution well (Fig. 3).</a:t>
            </a:r>
          </a:p>
          <a:p>
            <a:pPr marL="571500" indent="-571500">
              <a:buFont typeface="Arial" panose="020B0604020202020204" pitchFamily="34" charset="0"/>
              <a:buChar char="•"/>
            </a:pPr>
            <a:r>
              <a:rPr lang="en-US" sz="3600" dirty="0">
                <a:solidFill>
                  <a:schemeClr val="tx2">
                    <a:lumMod val="50000"/>
                  </a:schemeClr>
                </a:solidFill>
              </a:rPr>
              <a:t>Future researchers can use our score to compare facility types, assess innovations in care coordination and delivery, and estimate the optimal number of physicians.</a:t>
            </a:r>
          </a:p>
        </p:txBody>
      </p:sp>
      <p:pic>
        <p:nvPicPr>
          <p:cNvPr id="1025" name="Picture 1" descr="page4image4109491472">
            <a:extLst>
              <a:ext uri="{FF2B5EF4-FFF2-40B4-BE49-F238E27FC236}">
                <a16:creationId xmlns:a16="http://schemas.microsoft.com/office/drawing/2014/main" id="{533281D9-948B-D84C-90CC-5C053466D2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3198" y="550046"/>
            <a:ext cx="2967149" cy="371220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28" name="Picture 4" descr="page1image4109519808">
            <a:extLst>
              <a:ext uri="{FF2B5EF4-FFF2-40B4-BE49-F238E27FC236}">
                <a16:creationId xmlns:a16="http://schemas.microsoft.com/office/drawing/2014/main" id="{A5123AC8-47CF-384D-9D26-2B49F989AF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95529" y="565868"/>
            <a:ext cx="2866385" cy="334987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53" name="Rectangle 52">
            <a:extLst>
              <a:ext uri="{FF2B5EF4-FFF2-40B4-BE49-F238E27FC236}">
                <a16:creationId xmlns:a16="http://schemas.microsoft.com/office/drawing/2014/main" id="{C57BECDD-602D-8641-A63D-1D2304CCBCB7}"/>
              </a:ext>
            </a:extLst>
          </p:cNvPr>
          <p:cNvSpPr/>
          <p:nvPr/>
        </p:nvSpPr>
        <p:spPr>
          <a:xfrm>
            <a:off x="31217616" y="21634838"/>
            <a:ext cx="12344400" cy="1371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t>Works Cited</a:t>
            </a:r>
          </a:p>
        </p:txBody>
      </p:sp>
      <p:sp>
        <p:nvSpPr>
          <p:cNvPr id="55" name="TextBox 54">
            <a:extLst>
              <a:ext uri="{FF2B5EF4-FFF2-40B4-BE49-F238E27FC236}">
                <a16:creationId xmlns:a16="http://schemas.microsoft.com/office/drawing/2014/main" id="{DB63AC02-E430-984A-8A01-D92B8511ECC4}"/>
              </a:ext>
            </a:extLst>
          </p:cNvPr>
          <p:cNvSpPr txBox="1"/>
          <p:nvPr/>
        </p:nvSpPr>
        <p:spPr>
          <a:xfrm>
            <a:off x="31217616" y="30990822"/>
            <a:ext cx="12344400" cy="1346159"/>
          </a:xfrm>
          <a:prstGeom prst="rect">
            <a:avLst/>
          </a:prstGeom>
          <a:ln>
            <a:solidFill>
              <a:schemeClr val="tx2">
                <a:lumMod val="75000"/>
              </a:schemeClr>
            </a:solidFill>
          </a:ln>
        </p:spPr>
        <p:style>
          <a:lnRef idx="2">
            <a:schemeClr val="dk1"/>
          </a:lnRef>
          <a:fillRef idx="1">
            <a:schemeClr val="lt1"/>
          </a:fillRef>
          <a:effectRef idx="0">
            <a:schemeClr val="dk1"/>
          </a:effectRef>
          <a:fontRef idx="minor">
            <a:schemeClr val="dk1"/>
          </a:fontRef>
        </p:style>
        <p:txBody>
          <a:bodyPr wrap="square" lIns="365760" tIns="182880" rIns="91440" rtlCol="0">
            <a:noAutofit/>
          </a:bodyPr>
          <a:lstStyle/>
          <a:p>
            <a:pPr fontAlgn="base"/>
            <a:r>
              <a:rPr lang="en-US" sz="2800" dirty="0">
                <a:solidFill>
                  <a:schemeClr val="tx2">
                    <a:lumMod val="50000"/>
                  </a:schemeClr>
                </a:solidFill>
              </a:rPr>
              <a:t>We would like to thank the Economics Department and the Collaborative Undergraduate Research and Inquiry program at St. Olaf College.</a:t>
            </a:r>
          </a:p>
        </p:txBody>
      </p:sp>
      <p:sp>
        <p:nvSpPr>
          <p:cNvPr id="56" name="TextBox 55">
            <a:extLst>
              <a:ext uri="{FF2B5EF4-FFF2-40B4-BE49-F238E27FC236}">
                <a16:creationId xmlns:a16="http://schemas.microsoft.com/office/drawing/2014/main" id="{3AA73244-2956-D648-8EB1-004B160EB0D3}"/>
              </a:ext>
            </a:extLst>
          </p:cNvPr>
          <p:cNvSpPr txBox="1"/>
          <p:nvPr/>
        </p:nvSpPr>
        <p:spPr>
          <a:xfrm>
            <a:off x="31217616" y="23019614"/>
            <a:ext cx="12344400" cy="5843247"/>
          </a:xfrm>
          <a:prstGeom prst="rect">
            <a:avLst/>
          </a:prstGeom>
          <a:ln>
            <a:solidFill>
              <a:schemeClr val="tx2">
                <a:lumMod val="75000"/>
              </a:schemeClr>
            </a:solidFill>
          </a:ln>
        </p:spPr>
        <p:style>
          <a:lnRef idx="2">
            <a:schemeClr val="dk1"/>
          </a:lnRef>
          <a:fillRef idx="1">
            <a:schemeClr val="lt1"/>
          </a:fillRef>
          <a:effectRef idx="0">
            <a:schemeClr val="dk1"/>
          </a:effectRef>
          <a:fontRef idx="minor">
            <a:schemeClr val="dk1"/>
          </a:fontRef>
        </p:style>
        <p:txBody>
          <a:bodyPr wrap="square" lIns="365760" tIns="274320" rtlCol="0">
            <a:noAutofit/>
          </a:bodyPr>
          <a:lstStyle/>
          <a:p>
            <a:pPr marL="514350" indent="-514350" fontAlgn="base">
              <a:buFont typeface="+mj-lt"/>
              <a:buAutoNum type="arabicPeriod"/>
            </a:pPr>
            <a:r>
              <a:rPr lang="en-US" sz="2800" dirty="0" err="1">
                <a:solidFill>
                  <a:schemeClr val="tx2">
                    <a:lumMod val="50000"/>
                  </a:schemeClr>
                </a:solidFill>
              </a:rPr>
              <a:t>Gerteis</a:t>
            </a:r>
            <a:r>
              <a:rPr lang="en-US" sz="2800" dirty="0">
                <a:solidFill>
                  <a:schemeClr val="tx2">
                    <a:lumMod val="50000"/>
                  </a:schemeClr>
                </a:solidFill>
              </a:rPr>
              <a:t>, J., </a:t>
            </a:r>
            <a:r>
              <a:rPr lang="en-US" sz="2800" dirty="0" err="1">
                <a:solidFill>
                  <a:schemeClr val="tx2">
                    <a:lumMod val="50000"/>
                  </a:schemeClr>
                </a:solidFill>
              </a:rPr>
              <a:t>Izrael</a:t>
            </a:r>
            <a:r>
              <a:rPr lang="en-US" sz="2800" dirty="0">
                <a:solidFill>
                  <a:schemeClr val="tx2">
                    <a:lumMod val="50000"/>
                  </a:schemeClr>
                </a:solidFill>
              </a:rPr>
              <a:t>, D., </a:t>
            </a:r>
            <a:r>
              <a:rPr lang="en-US" sz="2800" dirty="0" err="1">
                <a:solidFill>
                  <a:schemeClr val="tx2">
                    <a:lumMod val="50000"/>
                  </a:schemeClr>
                </a:solidFill>
              </a:rPr>
              <a:t>Deitz</a:t>
            </a:r>
            <a:r>
              <a:rPr lang="en-US" sz="2800" dirty="0">
                <a:solidFill>
                  <a:schemeClr val="tx2">
                    <a:lumMod val="50000"/>
                  </a:schemeClr>
                </a:solidFill>
              </a:rPr>
              <a:t>, D., LeRoy, L., Ricciardi, R., Miller, T., &amp; </a:t>
            </a:r>
            <a:r>
              <a:rPr lang="en-US" sz="2800" dirty="0" err="1">
                <a:solidFill>
                  <a:schemeClr val="tx2">
                    <a:lumMod val="50000"/>
                  </a:schemeClr>
                </a:solidFill>
              </a:rPr>
              <a:t>Basu</a:t>
            </a:r>
            <a:r>
              <a:rPr lang="en-US" sz="2800" dirty="0">
                <a:solidFill>
                  <a:schemeClr val="tx2">
                    <a:lumMod val="50000"/>
                  </a:schemeClr>
                </a:solidFill>
              </a:rPr>
              <a:t>, J. (2014).  Multiple Chronic Condition Chartbook.  </a:t>
            </a:r>
            <a:r>
              <a:rPr lang="en-US" sz="2800" i="1" dirty="0">
                <a:solidFill>
                  <a:schemeClr val="tx2">
                    <a:lumMod val="50000"/>
                  </a:schemeClr>
                </a:solidFill>
              </a:rPr>
              <a:t>AHQR Publication No, Q14-0038.  Rockville, MD: Agency for Healthcare Research and Quality. </a:t>
            </a:r>
          </a:p>
          <a:p>
            <a:pPr marL="514350" indent="-514350" fontAlgn="base">
              <a:buFont typeface="+mj-lt"/>
              <a:buAutoNum type="arabicPeriod"/>
            </a:pPr>
            <a:r>
              <a:rPr lang="en-US" sz="2800" dirty="0" err="1">
                <a:solidFill>
                  <a:schemeClr val="tx2">
                    <a:lumMod val="50000"/>
                  </a:schemeClr>
                </a:solidFill>
              </a:rPr>
              <a:t>Buttorff</a:t>
            </a:r>
            <a:r>
              <a:rPr lang="en-US" sz="2800" dirty="0">
                <a:solidFill>
                  <a:schemeClr val="tx2">
                    <a:lumMod val="50000"/>
                  </a:schemeClr>
                </a:solidFill>
              </a:rPr>
              <a:t>, C., Ruder, T., &amp; Bauman, M. (2017). Multiple Chronic Conditions in the United States. Rand Corporation: Santa Monica, CA, USA. </a:t>
            </a:r>
          </a:p>
          <a:p>
            <a:pPr marL="514350" indent="-514350" fontAlgn="base">
              <a:buFont typeface="+mj-lt"/>
              <a:buAutoNum type="arabicPeriod"/>
            </a:pPr>
            <a:r>
              <a:rPr lang="en-US" sz="2800" dirty="0">
                <a:solidFill>
                  <a:schemeClr val="tx2">
                    <a:lumMod val="50000"/>
                  </a:schemeClr>
                </a:solidFill>
              </a:rPr>
              <a:t>Parekh, A.K., &amp; Barton, M.B. (2010). The Challenge of Multiple Comorbidity for the US Health Care System. </a:t>
            </a:r>
            <a:r>
              <a:rPr lang="en-US" sz="2800" i="1" dirty="0">
                <a:solidFill>
                  <a:schemeClr val="tx2">
                    <a:lumMod val="50000"/>
                  </a:schemeClr>
                </a:solidFill>
              </a:rPr>
              <a:t>Journal of the American Medical Association</a:t>
            </a:r>
            <a:r>
              <a:rPr lang="en-US" sz="2800" dirty="0">
                <a:solidFill>
                  <a:schemeClr val="tx2">
                    <a:lumMod val="50000"/>
                  </a:schemeClr>
                </a:solidFill>
              </a:rPr>
              <a:t>, 303(13):1303–1304. </a:t>
            </a:r>
          </a:p>
          <a:p>
            <a:pPr marL="514350" indent="-514350" fontAlgn="base">
              <a:buFont typeface="+mj-lt"/>
              <a:buAutoNum type="arabicPeriod"/>
            </a:pPr>
            <a:r>
              <a:rPr lang="en-US" sz="2800" dirty="0">
                <a:solidFill>
                  <a:schemeClr val="tx2">
                    <a:lumMod val="50000"/>
                  </a:schemeClr>
                </a:solidFill>
              </a:rPr>
              <a:t>O’Malley, A. S., &amp; Cunningham, P. J. (2009). Patient Experiences with Coordination of Care: The Benefit of Continuity and Primary Care Physician as Referral Source. </a:t>
            </a:r>
            <a:r>
              <a:rPr lang="en-US" sz="2800" i="1" dirty="0">
                <a:solidFill>
                  <a:schemeClr val="tx2">
                    <a:lumMod val="50000"/>
                  </a:schemeClr>
                </a:solidFill>
              </a:rPr>
              <a:t>Journal of General Internal Medicine</a:t>
            </a:r>
            <a:r>
              <a:rPr lang="en-US" sz="2800" dirty="0">
                <a:solidFill>
                  <a:schemeClr val="tx2">
                    <a:lumMod val="50000"/>
                  </a:schemeClr>
                </a:solidFill>
              </a:rPr>
              <a:t>, </a:t>
            </a:r>
            <a:r>
              <a:rPr lang="en-US" sz="2800" i="1" dirty="0">
                <a:solidFill>
                  <a:schemeClr val="tx2">
                    <a:lumMod val="50000"/>
                  </a:schemeClr>
                </a:solidFill>
              </a:rPr>
              <a:t>24</a:t>
            </a:r>
            <a:r>
              <a:rPr lang="en-US" sz="2800" dirty="0">
                <a:solidFill>
                  <a:schemeClr val="tx2">
                    <a:lumMod val="50000"/>
                  </a:schemeClr>
                </a:solidFill>
              </a:rPr>
              <a:t>(2), 170–177. </a:t>
            </a:r>
            <a:endParaRPr lang="en-US" sz="3600" dirty="0">
              <a:solidFill>
                <a:schemeClr val="tx2">
                  <a:lumMod val="50000"/>
                </a:schemeClr>
              </a:solidFill>
            </a:endParaRPr>
          </a:p>
        </p:txBody>
      </p:sp>
      <p:graphicFrame>
        <p:nvGraphicFramePr>
          <p:cNvPr id="66" name="Table 65">
            <a:extLst>
              <a:ext uri="{FF2B5EF4-FFF2-40B4-BE49-F238E27FC236}">
                <a16:creationId xmlns:a16="http://schemas.microsoft.com/office/drawing/2014/main" id="{0F82D345-66C0-FA48-8488-6D6A77477D54}"/>
              </a:ext>
            </a:extLst>
          </p:cNvPr>
          <p:cNvGraphicFramePr>
            <a:graphicFrameLocks noGrp="1"/>
          </p:cNvGraphicFramePr>
          <p:nvPr>
            <p:extLst>
              <p:ext uri="{D42A27DB-BD31-4B8C-83A1-F6EECF244321}">
                <p14:modId xmlns:p14="http://schemas.microsoft.com/office/powerpoint/2010/main" val="3709747141"/>
              </p:ext>
            </p:extLst>
          </p:nvPr>
        </p:nvGraphicFramePr>
        <p:xfrm>
          <a:off x="14230391" y="5247087"/>
          <a:ext cx="15430417" cy="11770271"/>
        </p:xfrm>
        <a:graphic>
          <a:graphicData uri="http://schemas.openxmlformats.org/drawingml/2006/table">
            <a:tbl>
              <a:tblPr firstRow="1" bandRow="1">
                <a:tableStyleId>{00A15C55-8517-42AA-B614-E9B94910E393}</a:tableStyleId>
              </a:tblPr>
              <a:tblGrid>
                <a:gridCol w="2346708">
                  <a:extLst>
                    <a:ext uri="{9D8B030D-6E8A-4147-A177-3AD203B41FA5}">
                      <a16:colId xmlns:a16="http://schemas.microsoft.com/office/drawing/2014/main" val="3201388560"/>
                    </a:ext>
                  </a:extLst>
                </a:gridCol>
                <a:gridCol w="3825457">
                  <a:extLst>
                    <a:ext uri="{9D8B030D-6E8A-4147-A177-3AD203B41FA5}">
                      <a16:colId xmlns:a16="http://schemas.microsoft.com/office/drawing/2014/main" val="1876839254"/>
                    </a:ext>
                  </a:extLst>
                </a:gridCol>
                <a:gridCol w="3086084">
                  <a:extLst>
                    <a:ext uri="{9D8B030D-6E8A-4147-A177-3AD203B41FA5}">
                      <a16:colId xmlns:a16="http://schemas.microsoft.com/office/drawing/2014/main" val="3723836797"/>
                    </a:ext>
                  </a:extLst>
                </a:gridCol>
                <a:gridCol w="3086084">
                  <a:extLst>
                    <a:ext uri="{9D8B030D-6E8A-4147-A177-3AD203B41FA5}">
                      <a16:colId xmlns:a16="http://schemas.microsoft.com/office/drawing/2014/main" val="2790280479"/>
                    </a:ext>
                  </a:extLst>
                </a:gridCol>
                <a:gridCol w="3086084">
                  <a:extLst>
                    <a:ext uri="{9D8B030D-6E8A-4147-A177-3AD203B41FA5}">
                      <a16:colId xmlns:a16="http://schemas.microsoft.com/office/drawing/2014/main" val="1270837422"/>
                    </a:ext>
                  </a:extLst>
                </a:gridCol>
              </a:tblGrid>
              <a:tr h="1310704">
                <a:tc gridSpan="5">
                  <a:txBody>
                    <a:bodyPr/>
                    <a:lstStyle/>
                    <a:p>
                      <a:r>
                        <a:rPr lang="en-US" sz="3600" dirty="0"/>
                        <a:t>                                    Model                                                                                    R</a:t>
                      </a:r>
                      <a:r>
                        <a:rPr lang="en-US" sz="3600" baseline="30000" dirty="0"/>
                        <a:t>2</a:t>
                      </a:r>
                      <a:endParaRPr lang="en-US" sz="3600" dirty="0"/>
                    </a:p>
                  </a:txBody>
                  <a:tcPr marT="0" anchor="ctr">
                    <a:solidFill>
                      <a:schemeClr val="tx2">
                        <a:lumMod val="75000"/>
                      </a:schemeClr>
                    </a:solidFill>
                  </a:tcPr>
                </a:tc>
                <a:tc hMerge="1">
                  <a:txBody>
                    <a:bodyPr/>
                    <a:lstStyle/>
                    <a:p>
                      <a:endParaRPr lang="en-US" dirty="0"/>
                    </a:p>
                  </a:txBody>
                  <a:tcPr>
                    <a:solidFill>
                      <a:schemeClr val="accent1">
                        <a:lumMod val="75000"/>
                      </a:schemeClr>
                    </a:solidFill>
                  </a:tcPr>
                </a:tc>
                <a:tc hMerge="1">
                  <a:txBody>
                    <a:bodyPr/>
                    <a:lstStyle/>
                    <a:p>
                      <a:endParaRPr lang="en-US" dirty="0"/>
                    </a:p>
                  </a:txBody>
                  <a:tcPr>
                    <a:solidFill>
                      <a:schemeClr val="accent1">
                        <a:lumMod val="75000"/>
                      </a:schemeClr>
                    </a:solidFill>
                  </a:tcPr>
                </a:tc>
                <a:tc hMerge="1">
                  <a:txBody>
                    <a:bodyPr/>
                    <a:lstStyle/>
                    <a:p>
                      <a:endParaRPr lang="en-US" dirty="0"/>
                    </a:p>
                  </a:txBody>
                  <a:tcPr>
                    <a:solidFill>
                      <a:schemeClr val="accent1">
                        <a:lumMod val="75000"/>
                      </a:schemeClr>
                    </a:solidFill>
                  </a:tcPr>
                </a:tc>
                <a:tc hMerge="1">
                  <a:txBody>
                    <a:bodyPr/>
                    <a:lstStyle/>
                    <a:p>
                      <a:endParaRPr lang="en-US" dirty="0"/>
                    </a:p>
                  </a:txBody>
                  <a:tcPr>
                    <a:solidFill>
                      <a:schemeClr val="accent1">
                        <a:lumMod val="75000"/>
                      </a:schemeClr>
                    </a:solidFill>
                  </a:tcPr>
                </a:tc>
                <a:extLst>
                  <a:ext uri="{0D108BD9-81ED-4DB2-BD59-A6C34878D82A}">
                    <a16:rowId xmlns:a16="http://schemas.microsoft.com/office/drawing/2014/main" val="4051579209"/>
                  </a:ext>
                </a:extLst>
              </a:tr>
              <a:tr h="870524">
                <a:tc rowSpan="6">
                  <a:txBody>
                    <a:bodyPr/>
                    <a:lstStyle/>
                    <a:p>
                      <a:pPr algn="ctr"/>
                      <a:endParaRPr lang="en-US" sz="3600" b="1" dirty="0">
                        <a:solidFill>
                          <a:schemeClr val="bg1"/>
                        </a:solidFill>
                      </a:endParaRPr>
                    </a:p>
                    <a:p>
                      <a:pPr algn="ctr"/>
                      <a:endParaRPr lang="en-US" sz="3600" b="1" dirty="0">
                        <a:solidFill>
                          <a:schemeClr val="bg1"/>
                        </a:solidFill>
                      </a:endParaRPr>
                    </a:p>
                    <a:p>
                      <a:pPr algn="ctr"/>
                      <a:endParaRPr lang="en-US" sz="3600" b="1" dirty="0">
                        <a:solidFill>
                          <a:schemeClr val="bg1"/>
                        </a:solidFill>
                      </a:endParaRPr>
                    </a:p>
                    <a:p>
                      <a:pPr algn="ctr"/>
                      <a:r>
                        <a:rPr lang="en-US" sz="3600" b="1" dirty="0">
                          <a:solidFill>
                            <a:schemeClr val="bg1"/>
                          </a:solidFill>
                        </a:rPr>
                        <a:t>Individual Diagnoses</a:t>
                      </a:r>
                    </a:p>
                  </a:txBody>
                  <a:tcPr>
                    <a:solidFill>
                      <a:schemeClr val="tx2">
                        <a:lumMod val="75000"/>
                      </a:schemeClr>
                    </a:solidFill>
                  </a:tcPr>
                </a:tc>
                <a:tc>
                  <a:txBody>
                    <a:bodyPr/>
                    <a:lstStyle/>
                    <a:p>
                      <a:pPr algn="ctr"/>
                      <a:r>
                        <a:rPr lang="en-US" sz="3600" dirty="0">
                          <a:solidFill>
                            <a:schemeClr val="bg1"/>
                          </a:solidFill>
                        </a:rPr>
                        <a:t>Random Forest</a:t>
                      </a:r>
                    </a:p>
                  </a:txBody>
                  <a:tcPr anchor="ctr">
                    <a:solidFill>
                      <a:schemeClr val="tx2">
                        <a:lumMod val="60000"/>
                        <a:lumOff val="40000"/>
                      </a:schemeClr>
                    </a:solidFill>
                  </a:tcPr>
                </a:tc>
                <a:tc>
                  <a:txBody>
                    <a:bodyPr/>
                    <a:lstStyle/>
                    <a:p>
                      <a:pPr algn="ctr"/>
                      <a:r>
                        <a:rPr lang="en-US" sz="3600" dirty="0">
                          <a:solidFill>
                            <a:schemeClr val="tx2">
                              <a:lumMod val="50000"/>
                            </a:schemeClr>
                          </a:solidFill>
                        </a:rPr>
                        <a:t>3.34</a:t>
                      </a:r>
                    </a:p>
                  </a:txBody>
                  <a:tcPr anchor="ctr"/>
                </a:tc>
                <a:tc>
                  <a:txBody>
                    <a:bodyPr/>
                    <a:lstStyle/>
                    <a:p>
                      <a:pPr algn="ctr"/>
                      <a:r>
                        <a:rPr lang="en-US" sz="3600" dirty="0">
                          <a:solidFill>
                            <a:schemeClr val="tx2">
                              <a:lumMod val="50000"/>
                            </a:schemeClr>
                          </a:solidFill>
                        </a:rPr>
                        <a:t>–––</a:t>
                      </a:r>
                    </a:p>
                  </a:txBody>
                  <a:tcPr anchor="ct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3600" dirty="0">
                          <a:solidFill>
                            <a:schemeClr val="tx2">
                              <a:lumMod val="50000"/>
                            </a:schemeClr>
                          </a:solidFill>
                        </a:rPr>
                        <a:t>–––</a:t>
                      </a:r>
                    </a:p>
                  </a:txBody>
                  <a:tcPr anchor="ctr"/>
                </a:tc>
                <a:extLst>
                  <a:ext uri="{0D108BD9-81ED-4DB2-BD59-A6C34878D82A}">
                    <a16:rowId xmlns:a16="http://schemas.microsoft.com/office/drawing/2014/main" val="1889421341"/>
                  </a:ext>
                </a:extLst>
              </a:tr>
              <a:tr h="870524">
                <a:tc vMerge="1">
                  <a:txBody>
                    <a:bodyPr/>
                    <a:lstStyle/>
                    <a:p>
                      <a:endParaRPr lang="en-US" dirty="0"/>
                    </a:p>
                  </a:txBody>
                  <a:tcPr/>
                </a:tc>
                <a:tc>
                  <a:txBody>
                    <a:bodyPr/>
                    <a:lstStyle/>
                    <a:p>
                      <a:pPr algn="ctr"/>
                      <a:r>
                        <a:rPr lang="en-US" sz="3600" dirty="0">
                          <a:solidFill>
                            <a:schemeClr val="bg1"/>
                          </a:solidFill>
                        </a:rPr>
                        <a:t>CART</a:t>
                      </a:r>
                    </a:p>
                  </a:txBody>
                  <a:tcPr anchor="ctr">
                    <a:solidFill>
                      <a:schemeClr val="tx2">
                        <a:lumMod val="60000"/>
                        <a:lumOff val="40000"/>
                      </a:schemeClr>
                    </a:solidFill>
                  </a:tcPr>
                </a:tc>
                <a:tc>
                  <a:txBody>
                    <a:bodyPr/>
                    <a:lstStyle/>
                    <a:p>
                      <a:pPr algn="ctr"/>
                      <a:r>
                        <a:rPr lang="en-US" sz="3600" dirty="0">
                          <a:solidFill>
                            <a:schemeClr val="tx2">
                              <a:lumMod val="50000"/>
                            </a:schemeClr>
                          </a:solidFill>
                        </a:rPr>
                        <a:t>3.57</a:t>
                      </a:r>
                    </a:p>
                  </a:txBody>
                  <a:tcPr anchor="ctr"/>
                </a:tc>
                <a:tc>
                  <a:txBody>
                    <a:bodyPr/>
                    <a:lstStyle/>
                    <a:p>
                      <a:pPr algn="ctr"/>
                      <a:r>
                        <a:rPr lang="en-US" sz="3600" dirty="0">
                          <a:solidFill>
                            <a:schemeClr val="tx2">
                              <a:lumMod val="50000"/>
                            </a:schemeClr>
                          </a:solidFill>
                        </a:rPr>
                        <a:t>–––</a:t>
                      </a:r>
                    </a:p>
                  </a:txBody>
                  <a:tcPr anchor="ct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3600" dirty="0">
                          <a:solidFill>
                            <a:schemeClr val="tx2">
                              <a:lumMod val="50000"/>
                            </a:schemeClr>
                          </a:solidFill>
                        </a:rPr>
                        <a:t>–––</a:t>
                      </a:r>
                    </a:p>
                  </a:txBody>
                  <a:tcPr anchor="ctr"/>
                </a:tc>
                <a:extLst>
                  <a:ext uri="{0D108BD9-81ED-4DB2-BD59-A6C34878D82A}">
                    <a16:rowId xmlns:a16="http://schemas.microsoft.com/office/drawing/2014/main" val="457220304"/>
                  </a:ext>
                </a:extLst>
              </a:tr>
              <a:tr h="870524">
                <a:tc vMerge="1">
                  <a:txBody>
                    <a:bodyPr/>
                    <a:lstStyle/>
                    <a:p>
                      <a:endParaRPr lang="en-US" dirty="0"/>
                    </a:p>
                  </a:txBody>
                  <a:tcPr/>
                </a:tc>
                <a:tc>
                  <a:txBody>
                    <a:bodyPr/>
                    <a:lstStyle/>
                    <a:p>
                      <a:pPr algn="ctr"/>
                      <a:r>
                        <a:rPr lang="en-US" sz="3600" dirty="0">
                          <a:solidFill>
                            <a:schemeClr val="bg1"/>
                          </a:solidFill>
                        </a:rPr>
                        <a:t>Linear regression</a:t>
                      </a:r>
                    </a:p>
                  </a:txBody>
                  <a:tcPr anchor="ctr">
                    <a:solidFill>
                      <a:schemeClr val="tx2">
                        <a:lumMod val="60000"/>
                        <a:lumOff val="40000"/>
                      </a:schemeClr>
                    </a:solidFill>
                  </a:tcPr>
                </a:tc>
                <a:tc>
                  <a:txBody>
                    <a:bodyPr/>
                    <a:lstStyle/>
                    <a:p>
                      <a:pPr algn="ctr"/>
                      <a:r>
                        <a:rPr lang="en-US" sz="3600" dirty="0">
                          <a:solidFill>
                            <a:schemeClr val="tx2">
                              <a:lumMod val="50000"/>
                            </a:schemeClr>
                          </a:solidFill>
                        </a:rPr>
                        <a:t>–––</a:t>
                      </a:r>
                    </a:p>
                  </a:txBody>
                  <a:tcPr anchor="ctr"/>
                </a:tc>
                <a:tc>
                  <a:txBody>
                    <a:bodyPr/>
                    <a:lstStyle/>
                    <a:p>
                      <a:pPr algn="ctr"/>
                      <a:r>
                        <a:rPr lang="en-US" sz="3600" dirty="0">
                          <a:solidFill>
                            <a:schemeClr val="tx2">
                              <a:lumMod val="50000"/>
                            </a:schemeClr>
                          </a:solidFill>
                        </a:rPr>
                        <a:t>2.95</a:t>
                      </a:r>
                    </a:p>
                  </a:txBody>
                  <a:tcPr anchor="ctr"/>
                </a:tc>
                <a:tc>
                  <a:txBody>
                    <a:bodyPr/>
                    <a:lstStyle/>
                    <a:p>
                      <a:pPr algn="ctr"/>
                      <a:r>
                        <a:rPr lang="en-US" sz="3600" dirty="0">
                          <a:solidFill>
                            <a:schemeClr val="tx2">
                              <a:lumMod val="50000"/>
                            </a:schemeClr>
                          </a:solidFill>
                        </a:rPr>
                        <a:t>0.33</a:t>
                      </a:r>
                    </a:p>
                  </a:txBody>
                  <a:tcPr anchor="ctr"/>
                </a:tc>
                <a:extLst>
                  <a:ext uri="{0D108BD9-81ED-4DB2-BD59-A6C34878D82A}">
                    <a16:rowId xmlns:a16="http://schemas.microsoft.com/office/drawing/2014/main" val="1728796942"/>
                  </a:ext>
                </a:extLst>
              </a:tr>
              <a:tr h="870524">
                <a:tc vMerge="1">
                  <a:txBody>
                    <a:bodyPr/>
                    <a:lstStyle/>
                    <a:p>
                      <a:endParaRPr lang="en-US" dirty="0"/>
                    </a:p>
                  </a:txBody>
                  <a:tcPr/>
                </a:tc>
                <a:tc>
                  <a:txBody>
                    <a:bodyPr/>
                    <a:lstStyle/>
                    <a:p>
                      <a:pPr algn="ctr"/>
                      <a:r>
                        <a:rPr lang="en-US" sz="3600" dirty="0">
                          <a:solidFill>
                            <a:schemeClr val="bg1"/>
                          </a:solidFill>
                        </a:rPr>
                        <a:t>LASSO</a:t>
                      </a:r>
                    </a:p>
                  </a:txBody>
                  <a:tcPr anchor="ctr">
                    <a:solidFill>
                      <a:schemeClr val="tx2">
                        <a:lumMod val="60000"/>
                        <a:lumOff val="40000"/>
                      </a:schemeClr>
                    </a:solidFill>
                  </a:tcPr>
                </a:tc>
                <a:tc>
                  <a:txBody>
                    <a:bodyPr/>
                    <a:lstStyle/>
                    <a:p>
                      <a:pPr algn="ctr"/>
                      <a:r>
                        <a:rPr lang="en-US" sz="3600" dirty="0">
                          <a:solidFill>
                            <a:schemeClr val="tx2">
                              <a:lumMod val="50000"/>
                            </a:schemeClr>
                          </a:solidFill>
                        </a:rPr>
                        <a:t>–––</a:t>
                      </a:r>
                    </a:p>
                  </a:txBody>
                  <a:tcPr anchor="ctr"/>
                </a:tc>
                <a:tc>
                  <a:txBody>
                    <a:bodyPr/>
                    <a:lstStyle/>
                    <a:p>
                      <a:pPr algn="ctr"/>
                      <a:r>
                        <a:rPr lang="en-US" sz="3600" dirty="0">
                          <a:solidFill>
                            <a:schemeClr val="tx2">
                              <a:lumMod val="50000"/>
                            </a:schemeClr>
                          </a:solidFill>
                        </a:rPr>
                        <a:t>3.48</a:t>
                      </a:r>
                    </a:p>
                  </a:txBody>
                  <a:tcPr anchor="ctr"/>
                </a:tc>
                <a:tc>
                  <a:txBody>
                    <a:bodyPr/>
                    <a:lstStyle/>
                    <a:p>
                      <a:pPr algn="ctr"/>
                      <a:r>
                        <a:rPr lang="en-US" sz="3600" dirty="0">
                          <a:solidFill>
                            <a:schemeClr val="tx2">
                              <a:lumMod val="50000"/>
                            </a:schemeClr>
                          </a:solidFill>
                        </a:rPr>
                        <a:t>0.18</a:t>
                      </a:r>
                    </a:p>
                  </a:txBody>
                  <a:tcPr anchor="ctr"/>
                </a:tc>
                <a:extLst>
                  <a:ext uri="{0D108BD9-81ED-4DB2-BD59-A6C34878D82A}">
                    <a16:rowId xmlns:a16="http://schemas.microsoft.com/office/drawing/2014/main" val="3607249963"/>
                  </a:ext>
                </a:extLst>
              </a:tr>
              <a:tr h="870524">
                <a:tc vMerge="1">
                  <a:txBody>
                    <a:bodyPr/>
                    <a:lstStyle/>
                    <a:p>
                      <a:endParaRPr lang="en-US" dirty="0"/>
                    </a:p>
                  </a:txBody>
                  <a:tcPr/>
                </a:tc>
                <a:tc>
                  <a:txBody>
                    <a:bodyPr/>
                    <a:lstStyle/>
                    <a:p>
                      <a:pPr algn="ctr"/>
                      <a:r>
                        <a:rPr lang="en-US" sz="3600" dirty="0">
                          <a:solidFill>
                            <a:schemeClr val="bg1"/>
                          </a:solidFill>
                        </a:rPr>
                        <a:t>Backward selection</a:t>
                      </a:r>
                    </a:p>
                  </a:txBody>
                  <a:tcPr anchor="ctr">
                    <a:solidFill>
                      <a:schemeClr val="tx2">
                        <a:lumMod val="60000"/>
                        <a:lumOff val="40000"/>
                      </a:schemeClr>
                    </a:solidFill>
                  </a:tcPr>
                </a:tc>
                <a:tc>
                  <a:txBody>
                    <a:bodyPr/>
                    <a:lstStyle/>
                    <a:p>
                      <a:pPr algn="ctr"/>
                      <a:r>
                        <a:rPr lang="en-US" sz="3600" dirty="0">
                          <a:solidFill>
                            <a:schemeClr val="tx2">
                              <a:lumMod val="50000"/>
                            </a:schemeClr>
                          </a:solidFill>
                        </a:rPr>
                        <a:t>–––</a:t>
                      </a:r>
                    </a:p>
                  </a:txBody>
                  <a:tcPr anchor="ctr"/>
                </a:tc>
                <a:tc>
                  <a:txBody>
                    <a:bodyPr/>
                    <a:lstStyle/>
                    <a:p>
                      <a:pPr algn="ctr"/>
                      <a:r>
                        <a:rPr lang="en-US" sz="3600" dirty="0">
                          <a:solidFill>
                            <a:schemeClr val="tx2">
                              <a:lumMod val="50000"/>
                            </a:schemeClr>
                          </a:solidFill>
                        </a:rPr>
                        <a:t>2.98</a:t>
                      </a:r>
                    </a:p>
                  </a:txBody>
                  <a:tcPr anchor="ctr"/>
                </a:tc>
                <a:tc>
                  <a:txBody>
                    <a:bodyPr/>
                    <a:lstStyle/>
                    <a:p>
                      <a:pPr algn="ctr"/>
                      <a:r>
                        <a:rPr lang="en-US" sz="3600" dirty="0">
                          <a:solidFill>
                            <a:schemeClr val="tx2">
                              <a:lumMod val="50000"/>
                            </a:schemeClr>
                          </a:solidFill>
                        </a:rPr>
                        <a:t>0.30</a:t>
                      </a:r>
                    </a:p>
                  </a:txBody>
                  <a:tcPr anchor="ctr"/>
                </a:tc>
                <a:extLst>
                  <a:ext uri="{0D108BD9-81ED-4DB2-BD59-A6C34878D82A}">
                    <a16:rowId xmlns:a16="http://schemas.microsoft.com/office/drawing/2014/main" val="3156719258"/>
                  </a:ext>
                </a:extLst>
              </a:tr>
              <a:tr h="870524">
                <a:tc vMerge="1">
                  <a:txBody>
                    <a:bodyPr/>
                    <a:lstStyle/>
                    <a:p>
                      <a:endParaRPr lang="en-US" dirty="0"/>
                    </a:p>
                  </a:txBody>
                  <a:tcPr/>
                </a:tc>
                <a:tc>
                  <a:txBody>
                    <a:bodyPr/>
                    <a:lstStyle/>
                    <a:p>
                      <a:pPr algn="ctr"/>
                      <a:r>
                        <a:rPr lang="en-US" sz="3600" dirty="0">
                          <a:solidFill>
                            <a:schemeClr val="bg1"/>
                          </a:solidFill>
                        </a:rPr>
                        <a:t>Forward selection</a:t>
                      </a:r>
                    </a:p>
                  </a:txBody>
                  <a:tcPr anchor="ctr">
                    <a:solidFill>
                      <a:schemeClr val="tx2">
                        <a:lumMod val="60000"/>
                        <a:lumOff val="40000"/>
                      </a:schemeClr>
                    </a:solidFill>
                  </a:tcPr>
                </a:tc>
                <a:tc>
                  <a:txBody>
                    <a:bodyPr/>
                    <a:lstStyle/>
                    <a:p>
                      <a:pPr algn="ctr"/>
                      <a:r>
                        <a:rPr lang="en-US" sz="3600" dirty="0">
                          <a:solidFill>
                            <a:schemeClr val="tx2">
                              <a:lumMod val="50000"/>
                            </a:schemeClr>
                          </a:solidFill>
                        </a:rPr>
                        <a:t>–––</a:t>
                      </a:r>
                    </a:p>
                  </a:txBody>
                  <a:tcPr anchor="ctr"/>
                </a:tc>
                <a:tc>
                  <a:txBody>
                    <a:bodyPr/>
                    <a:lstStyle/>
                    <a:p>
                      <a:pPr algn="ctr"/>
                      <a:r>
                        <a:rPr lang="en-US" sz="3600" dirty="0">
                          <a:solidFill>
                            <a:schemeClr val="tx2">
                              <a:lumMod val="50000"/>
                            </a:schemeClr>
                          </a:solidFill>
                        </a:rPr>
                        <a:t>2.98</a:t>
                      </a:r>
                    </a:p>
                  </a:txBody>
                  <a:tcPr anchor="ctr"/>
                </a:tc>
                <a:tc>
                  <a:txBody>
                    <a:bodyPr/>
                    <a:lstStyle/>
                    <a:p>
                      <a:pPr algn="ctr"/>
                      <a:r>
                        <a:rPr lang="en-US" sz="3600" dirty="0">
                          <a:solidFill>
                            <a:schemeClr val="tx2">
                              <a:lumMod val="50000"/>
                            </a:schemeClr>
                          </a:solidFill>
                        </a:rPr>
                        <a:t>0.30</a:t>
                      </a:r>
                    </a:p>
                  </a:txBody>
                  <a:tcPr anchor="ctr"/>
                </a:tc>
                <a:extLst>
                  <a:ext uri="{0D108BD9-81ED-4DB2-BD59-A6C34878D82A}">
                    <a16:rowId xmlns:a16="http://schemas.microsoft.com/office/drawing/2014/main" val="940907970"/>
                  </a:ext>
                </a:extLst>
              </a:tr>
              <a:tr h="883803">
                <a:tc rowSpan="6">
                  <a:txBody>
                    <a:bodyPr/>
                    <a:lstStyle/>
                    <a:p>
                      <a:pPr algn="ctr"/>
                      <a:endParaRPr lang="en-US" sz="3600" b="1" dirty="0">
                        <a:solidFill>
                          <a:schemeClr val="bg1"/>
                        </a:solidFill>
                      </a:endParaRPr>
                    </a:p>
                    <a:p>
                      <a:pPr algn="ctr"/>
                      <a:endParaRPr lang="en-US" sz="3600" b="1" dirty="0">
                        <a:solidFill>
                          <a:schemeClr val="bg1"/>
                        </a:solidFill>
                      </a:endParaRPr>
                    </a:p>
                    <a:p>
                      <a:pPr algn="ctr"/>
                      <a:endParaRPr lang="en-US" sz="3600" b="1" dirty="0">
                        <a:solidFill>
                          <a:schemeClr val="bg1"/>
                        </a:solidFill>
                      </a:endParaRPr>
                    </a:p>
                    <a:p>
                      <a:pPr algn="ctr"/>
                      <a:r>
                        <a:rPr lang="en-US" sz="3600" b="1" dirty="0">
                          <a:solidFill>
                            <a:schemeClr val="bg1"/>
                          </a:solidFill>
                        </a:rPr>
                        <a:t>Grouped Diagnoses</a:t>
                      </a:r>
                    </a:p>
                  </a:txBody>
                  <a:tcPr>
                    <a:solidFill>
                      <a:schemeClr val="tx2">
                        <a:lumMod val="75000"/>
                      </a:schemeClr>
                    </a:solidFill>
                  </a:tcPr>
                </a:tc>
                <a:tc>
                  <a:txBody>
                    <a:bodyPr/>
                    <a:lstStyle/>
                    <a:p>
                      <a:pPr algn="ctr"/>
                      <a:r>
                        <a:rPr lang="en-US" sz="3600" dirty="0">
                          <a:solidFill>
                            <a:schemeClr val="bg1"/>
                          </a:solidFill>
                        </a:rPr>
                        <a:t>Random Forest</a:t>
                      </a:r>
                    </a:p>
                  </a:txBody>
                  <a:tcPr anchor="ctr">
                    <a:solidFill>
                      <a:schemeClr val="tx2">
                        <a:lumMod val="60000"/>
                        <a:lumOff val="40000"/>
                      </a:schemeClr>
                    </a:solidFill>
                  </a:tcPr>
                </a:tc>
                <a:tc>
                  <a:txBody>
                    <a:bodyPr/>
                    <a:lstStyle/>
                    <a:p>
                      <a:pPr algn="ctr"/>
                      <a:r>
                        <a:rPr lang="en-US" sz="3600" dirty="0">
                          <a:solidFill>
                            <a:schemeClr val="tx2">
                              <a:lumMod val="50000"/>
                            </a:schemeClr>
                          </a:solidFill>
                        </a:rPr>
                        <a:t>3.38</a:t>
                      </a:r>
                    </a:p>
                  </a:txBody>
                  <a:tcPr anchor="ctr"/>
                </a:tc>
                <a:tc>
                  <a:txBody>
                    <a:bodyPr/>
                    <a:lstStyle/>
                    <a:p>
                      <a:pPr algn="ctr"/>
                      <a:r>
                        <a:rPr lang="en-US" sz="3600" dirty="0">
                          <a:solidFill>
                            <a:schemeClr val="tx2">
                              <a:lumMod val="50000"/>
                            </a:schemeClr>
                          </a:solidFill>
                        </a:rPr>
                        <a:t>–––</a:t>
                      </a:r>
                    </a:p>
                  </a:txBody>
                  <a:tcPr anchor="ct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3600" dirty="0">
                          <a:solidFill>
                            <a:schemeClr val="tx2">
                              <a:lumMod val="50000"/>
                            </a:schemeClr>
                          </a:solidFill>
                        </a:rPr>
                        <a:t>–––</a:t>
                      </a:r>
                    </a:p>
                  </a:txBody>
                  <a:tcPr anchor="ctr"/>
                </a:tc>
                <a:extLst>
                  <a:ext uri="{0D108BD9-81ED-4DB2-BD59-A6C34878D82A}">
                    <a16:rowId xmlns:a16="http://schemas.microsoft.com/office/drawing/2014/main" val="3469247132"/>
                  </a:ext>
                </a:extLst>
              </a:tr>
              <a:tr h="870524">
                <a:tc vMerge="1">
                  <a:txBody>
                    <a:bodyPr/>
                    <a:lstStyle/>
                    <a:p>
                      <a:endParaRPr lang="en-US" dirty="0"/>
                    </a:p>
                  </a:txBody>
                  <a:tcPr/>
                </a:tc>
                <a:tc>
                  <a:txBody>
                    <a:bodyPr/>
                    <a:lstStyle/>
                    <a:p>
                      <a:pPr algn="ctr"/>
                      <a:r>
                        <a:rPr lang="en-US" sz="3600" dirty="0">
                          <a:solidFill>
                            <a:schemeClr val="bg1"/>
                          </a:solidFill>
                        </a:rPr>
                        <a:t>CART</a:t>
                      </a:r>
                    </a:p>
                  </a:txBody>
                  <a:tcPr anchor="ctr">
                    <a:solidFill>
                      <a:schemeClr val="tx2">
                        <a:lumMod val="60000"/>
                        <a:lumOff val="40000"/>
                      </a:schemeClr>
                    </a:solidFill>
                  </a:tcPr>
                </a:tc>
                <a:tc>
                  <a:txBody>
                    <a:bodyPr/>
                    <a:lstStyle/>
                    <a:p>
                      <a:pPr algn="ctr"/>
                      <a:r>
                        <a:rPr lang="en-US" sz="3600" dirty="0">
                          <a:solidFill>
                            <a:schemeClr val="tx2">
                              <a:lumMod val="50000"/>
                            </a:schemeClr>
                          </a:solidFill>
                        </a:rPr>
                        <a:t>3.57</a:t>
                      </a:r>
                    </a:p>
                  </a:txBody>
                  <a:tcPr anchor="ctr"/>
                </a:tc>
                <a:tc>
                  <a:txBody>
                    <a:bodyPr/>
                    <a:lstStyle/>
                    <a:p>
                      <a:pPr algn="ctr"/>
                      <a:r>
                        <a:rPr lang="en-US" sz="3600" dirty="0">
                          <a:solidFill>
                            <a:schemeClr val="tx2">
                              <a:lumMod val="50000"/>
                            </a:schemeClr>
                          </a:solidFill>
                        </a:rPr>
                        <a:t>–––</a:t>
                      </a:r>
                    </a:p>
                  </a:txBody>
                  <a:tcPr anchor="ct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3600" dirty="0">
                          <a:solidFill>
                            <a:schemeClr val="tx2">
                              <a:lumMod val="50000"/>
                            </a:schemeClr>
                          </a:solidFill>
                        </a:rPr>
                        <a:t>–––</a:t>
                      </a:r>
                    </a:p>
                  </a:txBody>
                  <a:tcPr anchor="ctr"/>
                </a:tc>
                <a:extLst>
                  <a:ext uri="{0D108BD9-81ED-4DB2-BD59-A6C34878D82A}">
                    <a16:rowId xmlns:a16="http://schemas.microsoft.com/office/drawing/2014/main" val="3190632640"/>
                  </a:ext>
                </a:extLst>
              </a:tr>
              <a:tr h="870524">
                <a:tc vMerge="1">
                  <a:txBody>
                    <a:bodyPr/>
                    <a:lstStyle/>
                    <a:p>
                      <a:endParaRPr lang="en-US" dirty="0"/>
                    </a:p>
                  </a:txBody>
                  <a:tcPr/>
                </a:tc>
                <a:tc>
                  <a:txBody>
                    <a:bodyPr/>
                    <a:lstStyle/>
                    <a:p>
                      <a:pPr algn="ctr"/>
                      <a:r>
                        <a:rPr lang="en-US" sz="3600" dirty="0">
                          <a:solidFill>
                            <a:schemeClr val="bg1"/>
                          </a:solidFill>
                        </a:rPr>
                        <a:t>Linear regression</a:t>
                      </a:r>
                    </a:p>
                  </a:txBody>
                  <a:tcPr anchor="ctr">
                    <a:solidFill>
                      <a:schemeClr val="tx2">
                        <a:lumMod val="60000"/>
                        <a:lumOff val="40000"/>
                      </a:schemeClr>
                    </a:solidFill>
                  </a:tcPr>
                </a:tc>
                <a:tc>
                  <a:txBody>
                    <a:bodyPr/>
                    <a:lstStyle/>
                    <a:p>
                      <a:pPr algn="ctr"/>
                      <a:r>
                        <a:rPr lang="en-US" sz="3600" dirty="0">
                          <a:solidFill>
                            <a:schemeClr val="tx2">
                              <a:lumMod val="50000"/>
                            </a:schemeClr>
                          </a:solidFill>
                        </a:rPr>
                        <a:t>–––</a:t>
                      </a:r>
                    </a:p>
                  </a:txBody>
                  <a:tcPr anchor="ctr"/>
                </a:tc>
                <a:tc>
                  <a:txBody>
                    <a:bodyPr/>
                    <a:lstStyle/>
                    <a:p>
                      <a:pPr algn="ctr"/>
                      <a:r>
                        <a:rPr lang="en-US" sz="3600" dirty="0">
                          <a:solidFill>
                            <a:schemeClr val="tx2">
                              <a:lumMod val="50000"/>
                            </a:schemeClr>
                          </a:solidFill>
                        </a:rPr>
                        <a:t>3.62</a:t>
                      </a:r>
                    </a:p>
                  </a:txBody>
                  <a:tcPr anchor="ctr"/>
                </a:tc>
                <a:tc>
                  <a:txBody>
                    <a:bodyPr/>
                    <a:lstStyle/>
                    <a:p>
                      <a:pPr algn="ctr"/>
                      <a:r>
                        <a:rPr lang="en-US" sz="3600" dirty="0">
                          <a:solidFill>
                            <a:schemeClr val="tx2">
                              <a:lumMod val="50000"/>
                            </a:schemeClr>
                          </a:solidFill>
                        </a:rPr>
                        <a:t>0.14</a:t>
                      </a:r>
                    </a:p>
                  </a:txBody>
                  <a:tcPr anchor="ctr"/>
                </a:tc>
                <a:extLst>
                  <a:ext uri="{0D108BD9-81ED-4DB2-BD59-A6C34878D82A}">
                    <a16:rowId xmlns:a16="http://schemas.microsoft.com/office/drawing/2014/main" val="3681916730"/>
                  </a:ext>
                </a:extLst>
              </a:tr>
              <a:tr h="870524">
                <a:tc vMerge="1">
                  <a:txBody>
                    <a:bodyPr/>
                    <a:lstStyle/>
                    <a:p>
                      <a:endParaRPr lang="en-US" dirty="0"/>
                    </a:p>
                  </a:txBody>
                  <a:tcPr/>
                </a:tc>
                <a:tc>
                  <a:txBody>
                    <a:bodyPr/>
                    <a:lstStyle/>
                    <a:p>
                      <a:pPr algn="ctr"/>
                      <a:r>
                        <a:rPr lang="en-US" sz="3600" dirty="0">
                          <a:solidFill>
                            <a:schemeClr val="bg1"/>
                          </a:solidFill>
                        </a:rPr>
                        <a:t>LASSO</a:t>
                      </a:r>
                    </a:p>
                  </a:txBody>
                  <a:tcPr anchor="ctr">
                    <a:solidFill>
                      <a:schemeClr val="tx2">
                        <a:lumMod val="60000"/>
                        <a:lumOff val="40000"/>
                      </a:schemeClr>
                    </a:solidFill>
                  </a:tcPr>
                </a:tc>
                <a:tc>
                  <a:txBody>
                    <a:bodyPr/>
                    <a:lstStyle/>
                    <a:p>
                      <a:pPr algn="ctr"/>
                      <a:r>
                        <a:rPr lang="en-US" sz="3600" dirty="0">
                          <a:solidFill>
                            <a:schemeClr val="tx2">
                              <a:lumMod val="50000"/>
                            </a:schemeClr>
                          </a:solidFill>
                        </a:rPr>
                        <a:t>–––</a:t>
                      </a:r>
                    </a:p>
                  </a:txBody>
                  <a:tcPr anchor="ctr"/>
                </a:tc>
                <a:tc>
                  <a:txBody>
                    <a:bodyPr/>
                    <a:lstStyle/>
                    <a:p>
                      <a:pPr algn="ctr"/>
                      <a:r>
                        <a:rPr lang="en-US" sz="3600" dirty="0">
                          <a:solidFill>
                            <a:schemeClr val="tx2">
                              <a:lumMod val="50000"/>
                            </a:schemeClr>
                          </a:solidFill>
                        </a:rPr>
                        <a:t>3.62</a:t>
                      </a:r>
                    </a:p>
                  </a:txBody>
                  <a:tcPr anchor="ctr"/>
                </a:tc>
                <a:tc>
                  <a:txBody>
                    <a:bodyPr/>
                    <a:lstStyle/>
                    <a:p>
                      <a:pPr algn="ctr"/>
                      <a:r>
                        <a:rPr lang="en-US" sz="3600" dirty="0">
                          <a:solidFill>
                            <a:schemeClr val="tx2">
                              <a:lumMod val="50000"/>
                            </a:schemeClr>
                          </a:solidFill>
                        </a:rPr>
                        <a:t>0.14</a:t>
                      </a:r>
                    </a:p>
                  </a:txBody>
                  <a:tcPr anchor="ctr"/>
                </a:tc>
                <a:extLst>
                  <a:ext uri="{0D108BD9-81ED-4DB2-BD59-A6C34878D82A}">
                    <a16:rowId xmlns:a16="http://schemas.microsoft.com/office/drawing/2014/main" val="4167034469"/>
                  </a:ext>
                </a:extLst>
              </a:tr>
              <a:tr h="870524">
                <a:tc vMerge="1">
                  <a:txBody>
                    <a:bodyPr/>
                    <a:lstStyle/>
                    <a:p>
                      <a:endParaRPr lang="en-US" dirty="0"/>
                    </a:p>
                  </a:txBody>
                  <a:tcPr/>
                </a:tc>
                <a:tc>
                  <a:txBody>
                    <a:bodyPr/>
                    <a:lstStyle/>
                    <a:p>
                      <a:pPr algn="ctr"/>
                      <a:r>
                        <a:rPr lang="en-US" sz="3600" dirty="0">
                          <a:solidFill>
                            <a:schemeClr val="bg1"/>
                          </a:solidFill>
                        </a:rPr>
                        <a:t>Backward selection</a:t>
                      </a:r>
                    </a:p>
                  </a:txBody>
                  <a:tcPr anchor="ctr">
                    <a:solidFill>
                      <a:schemeClr val="tx2">
                        <a:lumMod val="60000"/>
                        <a:lumOff val="40000"/>
                      </a:schemeClr>
                    </a:solidFill>
                  </a:tcPr>
                </a:tc>
                <a:tc>
                  <a:txBody>
                    <a:bodyPr/>
                    <a:lstStyle/>
                    <a:p>
                      <a:pPr algn="ctr"/>
                      <a:r>
                        <a:rPr lang="en-US" sz="3600" dirty="0">
                          <a:solidFill>
                            <a:schemeClr val="tx2">
                              <a:lumMod val="50000"/>
                            </a:schemeClr>
                          </a:solidFill>
                        </a:rPr>
                        <a:t>–––</a:t>
                      </a:r>
                    </a:p>
                  </a:txBody>
                  <a:tcPr anchor="ctr"/>
                </a:tc>
                <a:tc>
                  <a:txBody>
                    <a:bodyPr/>
                    <a:lstStyle/>
                    <a:p>
                      <a:pPr algn="ctr"/>
                      <a:r>
                        <a:rPr lang="en-US" sz="3600" dirty="0">
                          <a:solidFill>
                            <a:schemeClr val="tx2">
                              <a:lumMod val="50000"/>
                            </a:schemeClr>
                          </a:solidFill>
                        </a:rPr>
                        <a:t>3.62</a:t>
                      </a:r>
                    </a:p>
                  </a:txBody>
                  <a:tcPr anchor="ctr"/>
                </a:tc>
                <a:tc>
                  <a:txBody>
                    <a:bodyPr/>
                    <a:lstStyle/>
                    <a:p>
                      <a:pPr algn="ctr"/>
                      <a:r>
                        <a:rPr lang="en-US" sz="3600" dirty="0">
                          <a:solidFill>
                            <a:schemeClr val="tx2">
                              <a:lumMod val="50000"/>
                            </a:schemeClr>
                          </a:solidFill>
                        </a:rPr>
                        <a:t>0.14</a:t>
                      </a:r>
                    </a:p>
                  </a:txBody>
                  <a:tcPr anchor="ctr"/>
                </a:tc>
                <a:extLst>
                  <a:ext uri="{0D108BD9-81ED-4DB2-BD59-A6C34878D82A}">
                    <a16:rowId xmlns:a16="http://schemas.microsoft.com/office/drawing/2014/main" val="1974207072"/>
                  </a:ext>
                </a:extLst>
              </a:tr>
              <a:tr h="870524">
                <a:tc vMerge="1">
                  <a:txBody>
                    <a:bodyPr/>
                    <a:lstStyle/>
                    <a:p>
                      <a:endParaRPr lang="en-US" dirty="0"/>
                    </a:p>
                  </a:txBody>
                  <a:tcPr/>
                </a:tc>
                <a:tc>
                  <a:txBody>
                    <a:bodyPr/>
                    <a:lstStyle/>
                    <a:p>
                      <a:pPr algn="ctr"/>
                      <a:r>
                        <a:rPr lang="en-US" sz="3600" dirty="0">
                          <a:solidFill>
                            <a:schemeClr val="bg1"/>
                          </a:solidFill>
                        </a:rPr>
                        <a:t>Forward selection</a:t>
                      </a:r>
                    </a:p>
                  </a:txBody>
                  <a:tcPr anchor="ctr">
                    <a:solidFill>
                      <a:schemeClr val="tx2">
                        <a:lumMod val="60000"/>
                        <a:lumOff val="40000"/>
                      </a:schemeClr>
                    </a:solidFill>
                  </a:tcPr>
                </a:tc>
                <a:tc>
                  <a:txBody>
                    <a:bodyPr/>
                    <a:lstStyle/>
                    <a:p>
                      <a:pPr algn="ctr"/>
                      <a:r>
                        <a:rPr lang="en-US" sz="3600" dirty="0">
                          <a:solidFill>
                            <a:schemeClr val="tx2">
                              <a:lumMod val="50000"/>
                            </a:schemeClr>
                          </a:solidFill>
                        </a:rPr>
                        <a:t>–––</a:t>
                      </a:r>
                    </a:p>
                  </a:txBody>
                  <a:tcPr anchor="ctr"/>
                </a:tc>
                <a:tc>
                  <a:txBody>
                    <a:bodyPr/>
                    <a:lstStyle/>
                    <a:p>
                      <a:pPr algn="ctr"/>
                      <a:r>
                        <a:rPr lang="en-US" sz="3600" dirty="0">
                          <a:solidFill>
                            <a:schemeClr val="tx2">
                              <a:lumMod val="50000"/>
                            </a:schemeClr>
                          </a:solidFill>
                        </a:rPr>
                        <a:t>3.62</a:t>
                      </a:r>
                    </a:p>
                  </a:txBody>
                  <a:tcPr anchor="ctr"/>
                </a:tc>
                <a:tc>
                  <a:txBody>
                    <a:bodyPr/>
                    <a:lstStyle/>
                    <a:p>
                      <a:pPr algn="ctr"/>
                      <a:r>
                        <a:rPr lang="en-US" sz="3600" dirty="0">
                          <a:solidFill>
                            <a:schemeClr val="tx2">
                              <a:lumMod val="50000"/>
                            </a:schemeClr>
                          </a:solidFill>
                        </a:rPr>
                        <a:t>0.14</a:t>
                      </a:r>
                    </a:p>
                  </a:txBody>
                  <a:tcPr anchor="ctr"/>
                </a:tc>
                <a:extLst>
                  <a:ext uri="{0D108BD9-81ED-4DB2-BD59-A6C34878D82A}">
                    <a16:rowId xmlns:a16="http://schemas.microsoft.com/office/drawing/2014/main" val="1687808605"/>
                  </a:ext>
                </a:extLst>
              </a:tr>
            </a:tbl>
          </a:graphicData>
        </a:graphic>
      </p:graphicFrame>
      <p:sp>
        <p:nvSpPr>
          <p:cNvPr id="14" name="TextBox 13">
            <a:extLst>
              <a:ext uri="{FF2B5EF4-FFF2-40B4-BE49-F238E27FC236}">
                <a16:creationId xmlns:a16="http://schemas.microsoft.com/office/drawing/2014/main" id="{6B023000-401C-154C-8F4D-4482670DE7D6}"/>
              </a:ext>
            </a:extLst>
          </p:cNvPr>
          <p:cNvSpPr txBox="1"/>
          <p:nvPr/>
        </p:nvSpPr>
        <p:spPr>
          <a:xfrm>
            <a:off x="14230747" y="17120856"/>
            <a:ext cx="15430061" cy="1735561"/>
          </a:xfrm>
          <a:prstGeom prst="rect">
            <a:avLst/>
          </a:prstGeom>
          <a:noFill/>
        </p:spPr>
        <p:txBody>
          <a:bodyPr wrap="square" lIns="0" rtlCol="0">
            <a:noAutofit/>
          </a:bodyPr>
          <a:lstStyle/>
          <a:p>
            <a:r>
              <a:rPr lang="en-US" sz="3400" i="1" dirty="0">
                <a:solidFill>
                  <a:schemeClr val="tx2">
                    <a:lumMod val="50000"/>
                  </a:schemeClr>
                </a:solidFill>
              </a:rPr>
              <a:t>Table 1. </a:t>
            </a:r>
            <a:r>
              <a:rPr lang="en-US" sz="3400" dirty="0">
                <a:solidFill>
                  <a:schemeClr val="tx2">
                    <a:lumMod val="50000"/>
                  </a:schemeClr>
                </a:solidFill>
              </a:rPr>
              <a:t>Measures of the predictive accuracy for our models using individual-level diagnosis codes (e.g. Alzheimer’s disease) and diagnosis codes grouped by categories (e.g. diseases of the nervous system).</a:t>
            </a:r>
          </a:p>
        </p:txBody>
      </p:sp>
      <p:sp>
        <p:nvSpPr>
          <p:cNvPr id="68" name="TextBox 67">
            <a:extLst>
              <a:ext uri="{FF2B5EF4-FFF2-40B4-BE49-F238E27FC236}">
                <a16:creationId xmlns:a16="http://schemas.microsoft.com/office/drawing/2014/main" id="{E4A7EF06-56F3-9745-9A93-8432143333E1}"/>
              </a:ext>
            </a:extLst>
          </p:cNvPr>
          <p:cNvSpPr txBox="1"/>
          <p:nvPr/>
        </p:nvSpPr>
        <p:spPr>
          <a:xfrm>
            <a:off x="1011333" y="30933437"/>
            <a:ext cx="11727139" cy="830996"/>
          </a:xfrm>
          <a:prstGeom prst="rect">
            <a:avLst/>
          </a:prstGeom>
          <a:noFill/>
        </p:spPr>
        <p:txBody>
          <a:bodyPr wrap="square" lIns="0" rtlCol="0">
            <a:noAutofit/>
          </a:bodyPr>
          <a:lstStyle/>
          <a:p>
            <a:r>
              <a:rPr lang="en-US" sz="3400" i="1" dirty="0">
                <a:solidFill>
                  <a:schemeClr val="tx2">
                    <a:lumMod val="50000"/>
                  </a:schemeClr>
                </a:solidFill>
              </a:rPr>
              <a:t>Figure 1. </a:t>
            </a:r>
            <a:r>
              <a:rPr lang="en-US" sz="3400" dirty="0">
                <a:solidFill>
                  <a:schemeClr val="tx2">
                    <a:lumMod val="50000"/>
                  </a:schemeClr>
                </a:solidFill>
              </a:rPr>
              <a:t>Example of a simple CART model predicting the complexity score.</a:t>
            </a:r>
          </a:p>
        </p:txBody>
      </p:sp>
      <p:sp>
        <p:nvSpPr>
          <p:cNvPr id="109" name="TextBox 108">
            <a:extLst>
              <a:ext uri="{FF2B5EF4-FFF2-40B4-BE49-F238E27FC236}">
                <a16:creationId xmlns:a16="http://schemas.microsoft.com/office/drawing/2014/main" id="{BAAAC5CB-2B3E-E347-B820-6B361F709D48}"/>
              </a:ext>
            </a:extLst>
          </p:cNvPr>
          <p:cNvSpPr txBox="1"/>
          <p:nvPr/>
        </p:nvSpPr>
        <p:spPr>
          <a:xfrm>
            <a:off x="31204350" y="11997800"/>
            <a:ext cx="12370931" cy="2142145"/>
          </a:xfrm>
          <a:prstGeom prst="rect">
            <a:avLst/>
          </a:prstGeom>
          <a:noFill/>
        </p:spPr>
        <p:txBody>
          <a:bodyPr wrap="square" rtlCol="0">
            <a:noAutofit/>
          </a:bodyPr>
          <a:lstStyle/>
          <a:p>
            <a:r>
              <a:rPr lang="en-US" sz="3400" i="1" dirty="0">
                <a:solidFill>
                  <a:schemeClr val="tx2">
                    <a:lumMod val="50000"/>
                  </a:schemeClr>
                </a:solidFill>
              </a:rPr>
              <a:t>Figure 3. </a:t>
            </a:r>
            <a:r>
              <a:rPr lang="en-US" sz="3400" dirty="0">
                <a:solidFill>
                  <a:schemeClr val="tx2">
                    <a:lumMod val="50000"/>
                  </a:schemeClr>
                </a:solidFill>
              </a:rPr>
              <a:t>Histogram of predicted and actual specialty scores using linear regression for patients with hypertension and type II diabetes. Variation is due to patients with additional conditions. </a:t>
            </a:r>
          </a:p>
        </p:txBody>
      </p:sp>
      <p:sp>
        <p:nvSpPr>
          <p:cNvPr id="113" name="Rectangle 112">
            <a:extLst>
              <a:ext uri="{FF2B5EF4-FFF2-40B4-BE49-F238E27FC236}">
                <a16:creationId xmlns:a16="http://schemas.microsoft.com/office/drawing/2014/main" id="{02980482-E8AD-D644-A3A4-09D6086D300A}"/>
              </a:ext>
            </a:extLst>
          </p:cNvPr>
          <p:cNvSpPr/>
          <p:nvPr/>
        </p:nvSpPr>
        <p:spPr>
          <a:xfrm>
            <a:off x="324942" y="5247087"/>
            <a:ext cx="12344400" cy="1371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t>Abstract</a:t>
            </a:r>
          </a:p>
        </p:txBody>
      </p:sp>
      <p:sp>
        <p:nvSpPr>
          <p:cNvPr id="117" name="Rectangle 116">
            <a:extLst>
              <a:ext uri="{FF2B5EF4-FFF2-40B4-BE49-F238E27FC236}">
                <a16:creationId xmlns:a16="http://schemas.microsoft.com/office/drawing/2014/main" id="{5C723D44-3C87-994E-9485-A0B357865CAA}"/>
              </a:ext>
            </a:extLst>
          </p:cNvPr>
          <p:cNvSpPr/>
          <p:nvPr/>
        </p:nvSpPr>
        <p:spPr>
          <a:xfrm>
            <a:off x="329184" y="19403580"/>
            <a:ext cx="12344400" cy="137160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t>Methods</a:t>
            </a:r>
          </a:p>
        </p:txBody>
      </p:sp>
      <p:pic>
        <p:nvPicPr>
          <p:cNvPr id="140" name="Graphic 139" descr="Man">
            <a:extLst>
              <a:ext uri="{FF2B5EF4-FFF2-40B4-BE49-F238E27FC236}">
                <a16:creationId xmlns:a16="http://schemas.microsoft.com/office/drawing/2014/main" id="{3F3E1B63-F85C-AB48-91D2-4ECB57CA6DE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1128721" y="7710224"/>
            <a:ext cx="704382" cy="704382"/>
          </a:xfrm>
          <a:prstGeom prst="rect">
            <a:avLst/>
          </a:prstGeom>
        </p:spPr>
      </p:pic>
      <p:pic>
        <p:nvPicPr>
          <p:cNvPr id="141" name="Graphic 140" descr="Man">
            <a:extLst>
              <a:ext uri="{FF2B5EF4-FFF2-40B4-BE49-F238E27FC236}">
                <a16:creationId xmlns:a16="http://schemas.microsoft.com/office/drawing/2014/main" id="{F32EA933-1BA1-AD46-8421-C079CB37F5A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1122053" y="6732824"/>
            <a:ext cx="704382" cy="704382"/>
          </a:xfrm>
          <a:prstGeom prst="rect">
            <a:avLst/>
          </a:prstGeom>
        </p:spPr>
      </p:pic>
      <p:sp>
        <p:nvSpPr>
          <p:cNvPr id="1032" name="TextBox 1031">
            <a:extLst>
              <a:ext uri="{FF2B5EF4-FFF2-40B4-BE49-F238E27FC236}">
                <a16:creationId xmlns:a16="http://schemas.microsoft.com/office/drawing/2014/main" id="{A8C3C14E-6817-FE45-AC21-57554D030F60}"/>
              </a:ext>
            </a:extLst>
          </p:cNvPr>
          <p:cNvSpPr txBox="1"/>
          <p:nvPr/>
        </p:nvSpPr>
        <p:spPr>
          <a:xfrm>
            <a:off x="41826435" y="6722507"/>
            <a:ext cx="2064764" cy="1569660"/>
          </a:xfrm>
          <a:prstGeom prst="rect">
            <a:avLst/>
          </a:prstGeom>
          <a:noFill/>
        </p:spPr>
        <p:txBody>
          <a:bodyPr wrap="square" rtlCol="0">
            <a:spAutoFit/>
          </a:bodyPr>
          <a:lstStyle/>
          <a:p>
            <a:r>
              <a:rPr lang="en-US" sz="3200" dirty="0">
                <a:solidFill>
                  <a:schemeClr val="tx2">
                    <a:lumMod val="50000"/>
                  </a:schemeClr>
                </a:solidFill>
              </a:rPr>
              <a:t>Actual    </a:t>
            </a:r>
          </a:p>
          <a:p>
            <a:r>
              <a:rPr lang="en-US" sz="3200" dirty="0">
                <a:solidFill>
                  <a:schemeClr val="tx2">
                    <a:lumMod val="50000"/>
                  </a:schemeClr>
                </a:solidFill>
              </a:rPr>
              <a:t>          </a:t>
            </a:r>
          </a:p>
          <a:p>
            <a:r>
              <a:rPr lang="en-US" sz="3200" dirty="0">
                <a:solidFill>
                  <a:schemeClr val="tx2">
                    <a:lumMod val="50000"/>
                  </a:schemeClr>
                </a:solidFill>
              </a:rPr>
              <a:t>Predicted</a:t>
            </a:r>
          </a:p>
        </p:txBody>
      </p:sp>
      <p:pic>
        <p:nvPicPr>
          <p:cNvPr id="15" name="Picture 14">
            <a:extLst>
              <a:ext uri="{FF2B5EF4-FFF2-40B4-BE49-F238E27FC236}">
                <a16:creationId xmlns:a16="http://schemas.microsoft.com/office/drawing/2014/main" id="{A9CA79EB-DBBF-CC4E-B320-5D7E87126A5E}"/>
              </a:ext>
            </a:extLst>
          </p:cNvPr>
          <p:cNvPicPr>
            <a:picLocks noChangeAspect="1"/>
          </p:cNvPicPr>
          <p:nvPr/>
        </p:nvPicPr>
        <p:blipFill rotWithShape="1">
          <a:blip r:embed="rId10"/>
          <a:srcRect l="3976"/>
          <a:stretch/>
        </p:blipFill>
        <p:spPr>
          <a:xfrm>
            <a:off x="595378" y="25428222"/>
            <a:ext cx="11113078" cy="5330348"/>
          </a:xfrm>
          <a:prstGeom prst="rect">
            <a:avLst/>
          </a:prstGeom>
        </p:spPr>
      </p:pic>
      <p:sp>
        <p:nvSpPr>
          <p:cNvPr id="18" name="TextBox 17">
            <a:extLst>
              <a:ext uri="{FF2B5EF4-FFF2-40B4-BE49-F238E27FC236}">
                <a16:creationId xmlns:a16="http://schemas.microsoft.com/office/drawing/2014/main" id="{5E87C36B-59EA-734B-8B10-BDD3AEF189F2}"/>
              </a:ext>
            </a:extLst>
          </p:cNvPr>
          <p:cNvSpPr txBox="1"/>
          <p:nvPr/>
        </p:nvSpPr>
        <p:spPr>
          <a:xfrm>
            <a:off x="20695517" y="5247086"/>
            <a:ext cx="3037522" cy="1200329"/>
          </a:xfrm>
          <a:prstGeom prst="rect">
            <a:avLst/>
          </a:prstGeom>
          <a:noFill/>
        </p:spPr>
        <p:txBody>
          <a:bodyPr wrap="square" rtlCol="0">
            <a:spAutoFit/>
          </a:bodyPr>
          <a:lstStyle/>
          <a:p>
            <a:pPr algn="ctr"/>
            <a:r>
              <a:rPr lang="en-US" sz="3600" b="1" dirty="0">
                <a:solidFill>
                  <a:schemeClr val="bg1"/>
                </a:solidFill>
              </a:rPr>
              <a:t>Average Square Error</a:t>
            </a:r>
          </a:p>
        </p:txBody>
      </p:sp>
      <p:sp>
        <p:nvSpPr>
          <p:cNvPr id="40" name="TextBox 39">
            <a:extLst>
              <a:ext uri="{FF2B5EF4-FFF2-40B4-BE49-F238E27FC236}">
                <a16:creationId xmlns:a16="http://schemas.microsoft.com/office/drawing/2014/main" id="{0A2ACF9B-A24F-4840-AA56-2DF3CDA39234}"/>
              </a:ext>
            </a:extLst>
          </p:cNvPr>
          <p:cNvSpPr txBox="1"/>
          <p:nvPr/>
        </p:nvSpPr>
        <p:spPr>
          <a:xfrm>
            <a:off x="23733039" y="5216879"/>
            <a:ext cx="3037522" cy="1091208"/>
          </a:xfrm>
          <a:prstGeom prst="rect">
            <a:avLst/>
          </a:prstGeom>
          <a:noFill/>
        </p:spPr>
        <p:txBody>
          <a:bodyPr wrap="square" rtlCol="0">
            <a:spAutoFit/>
          </a:bodyPr>
          <a:lstStyle/>
          <a:p>
            <a:pPr algn="ctr"/>
            <a:r>
              <a:rPr lang="en-US" sz="3600" b="1" dirty="0">
                <a:solidFill>
                  <a:schemeClr val="bg1"/>
                </a:solidFill>
              </a:rPr>
              <a:t>Mean Square Error</a:t>
            </a:r>
          </a:p>
        </p:txBody>
      </p:sp>
      <p:sp>
        <p:nvSpPr>
          <p:cNvPr id="19" name="TextBox 18">
            <a:extLst>
              <a:ext uri="{FF2B5EF4-FFF2-40B4-BE49-F238E27FC236}">
                <a16:creationId xmlns:a16="http://schemas.microsoft.com/office/drawing/2014/main" id="{90CE1DB7-641B-AF49-9C15-30FE023E3C99}"/>
              </a:ext>
            </a:extLst>
          </p:cNvPr>
          <p:cNvSpPr txBox="1"/>
          <p:nvPr/>
        </p:nvSpPr>
        <p:spPr>
          <a:xfrm>
            <a:off x="14100367" y="29434792"/>
            <a:ext cx="15560440" cy="2118593"/>
          </a:xfrm>
          <a:prstGeom prst="rect">
            <a:avLst/>
          </a:prstGeom>
          <a:noFill/>
          <a:ln>
            <a:noFill/>
          </a:ln>
        </p:spPr>
        <p:txBody>
          <a:bodyPr wrap="square" tIns="0" rtlCol="0">
            <a:noAutofit/>
          </a:bodyPr>
          <a:lstStyle/>
          <a:p>
            <a:r>
              <a:rPr lang="en-US" sz="3400" i="1" dirty="0">
                <a:solidFill>
                  <a:schemeClr val="tx2">
                    <a:lumMod val="50000"/>
                  </a:schemeClr>
                </a:solidFill>
              </a:rPr>
              <a:t>Figure 2. </a:t>
            </a:r>
            <a:r>
              <a:rPr lang="en-US" sz="3400" dirty="0">
                <a:solidFill>
                  <a:schemeClr val="tx2">
                    <a:lumMod val="50000"/>
                  </a:schemeClr>
                </a:solidFill>
              </a:rPr>
              <a:t>Robustness check comparing predicted scores across four of our models. Type A represents a patient with hypertension, hyperlipidemia, and heart disease. Type B represents type II diabetes, depression, and COPD. Type C represents gastroesophageal reflux disease, chronic kidney disease, and atrial fibrillation.</a:t>
            </a:r>
          </a:p>
          <a:p>
            <a:pPr algn="ctr"/>
            <a:endParaRPr lang="en-US" sz="3600" dirty="0"/>
          </a:p>
          <a:p>
            <a:pPr algn="ctr"/>
            <a:endParaRPr lang="en-US" sz="3600" dirty="0"/>
          </a:p>
          <a:p>
            <a:pPr algn="ctr"/>
            <a:endParaRPr lang="en-US" sz="3600" dirty="0"/>
          </a:p>
          <a:p>
            <a:pPr algn="ctr"/>
            <a:endParaRPr lang="en-US" sz="3600" dirty="0"/>
          </a:p>
          <a:p>
            <a:pPr algn="ctr"/>
            <a:endParaRPr lang="en-US" sz="3600" dirty="0"/>
          </a:p>
        </p:txBody>
      </p:sp>
      <p:sp>
        <p:nvSpPr>
          <p:cNvPr id="32" name="Rectangle 31">
            <a:extLst>
              <a:ext uri="{FF2B5EF4-FFF2-40B4-BE49-F238E27FC236}">
                <a16:creationId xmlns:a16="http://schemas.microsoft.com/office/drawing/2014/main" id="{7FF434D8-1ECC-2D44-8C69-1663DC461E71}"/>
              </a:ext>
            </a:extLst>
          </p:cNvPr>
          <p:cNvSpPr/>
          <p:nvPr/>
        </p:nvSpPr>
        <p:spPr>
          <a:xfrm>
            <a:off x="31217616" y="29615236"/>
            <a:ext cx="12344400" cy="1371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t>Acknowledgements</a:t>
            </a:r>
          </a:p>
        </p:txBody>
      </p:sp>
      <p:pic>
        <p:nvPicPr>
          <p:cNvPr id="22" name="Graphic 21" descr="User">
            <a:extLst>
              <a:ext uri="{FF2B5EF4-FFF2-40B4-BE49-F238E27FC236}">
                <a16:creationId xmlns:a16="http://schemas.microsoft.com/office/drawing/2014/main" id="{B92AE093-A62F-F74D-B63E-CF7BD16E35A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477272" y="16699479"/>
            <a:ext cx="1472576" cy="1472576"/>
          </a:xfrm>
          <a:prstGeom prst="rect">
            <a:avLst/>
          </a:prstGeom>
        </p:spPr>
      </p:pic>
      <p:pic>
        <p:nvPicPr>
          <p:cNvPr id="44" name="Graphic 43" descr="User">
            <a:extLst>
              <a:ext uri="{FF2B5EF4-FFF2-40B4-BE49-F238E27FC236}">
                <a16:creationId xmlns:a16="http://schemas.microsoft.com/office/drawing/2014/main" id="{5BC1301B-4B17-3E45-8ECA-87739585E9D2}"/>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337177" y="17618331"/>
            <a:ext cx="1472576" cy="1472576"/>
          </a:xfrm>
          <a:prstGeom prst="rect">
            <a:avLst/>
          </a:prstGeom>
        </p:spPr>
      </p:pic>
      <p:pic>
        <p:nvPicPr>
          <p:cNvPr id="12" name="Graphic 11" descr="Stethoscope">
            <a:extLst>
              <a:ext uri="{FF2B5EF4-FFF2-40B4-BE49-F238E27FC236}">
                <a16:creationId xmlns:a16="http://schemas.microsoft.com/office/drawing/2014/main" id="{08ACEA6D-F1FA-3642-A4B8-2B3243F3FF2F}"/>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775534" y="18332983"/>
            <a:ext cx="812462" cy="812462"/>
          </a:xfrm>
          <a:prstGeom prst="rect">
            <a:avLst/>
          </a:prstGeom>
        </p:spPr>
      </p:pic>
      <p:pic>
        <p:nvPicPr>
          <p:cNvPr id="46" name="Graphic 45" descr="User">
            <a:extLst>
              <a:ext uri="{FF2B5EF4-FFF2-40B4-BE49-F238E27FC236}">
                <a16:creationId xmlns:a16="http://schemas.microsoft.com/office/drawing/2014/main" id="{5AAA16F0-8E27-2447-95DF-D24414AF248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337177" y="15813575"/>
            <a:ext cx="1472576" cy="1472576"/>
          </a:xfrm>
          <a:prstGeom prst="rect">
            <a:avLst/>
          </a:prstGeom>
        </p:spPr>
      </p:pic>
      <p:pic>
        <p:nvPicPr>
          <p:cNvPr id="47" name="Graphic 46" descr="Stethoscope">
            <a:extLst>
              <a:ext uri="{FF2B5EF4-FFF2-40B4-BE49-F238E27FC236}">
                <a16:creationId xmlns:a16="http://schemas.microsoft.com/office/drawing/2014/main" id="{66124873-AFA9-8741-B7A2-9AD8B2C9A707}"/>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775534" y="16515077"/>
            <a:ext cx="812462" cy="812462"/>
          </a:xfrm>
          <a:prstGeom prst="rect">
            <a:avLst/>
          </a:prstGeom>
        </p:spPr>
      </p:pic>
      <p:pic>
        <p:nvPicPr>
          <p:cNvPr id="48" name="Graphic 47" descr="User">
            <a:extLst>
              <a:ext uri="{FF2B5EF4-FFF2-40B4-BE49-F238E27FC236}">
                <a16:creationId xmlns:a16="http://schemas.microsoft.com/office/drawing/2014/main" id="{50162D82-3955-9640-B6E9-E2941EEF045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2617367" y="17512739"/>
            <a:ext cx="1472576" cy="1472576"/>
          </a:xfrm>
          <a:prstGeom prst="rect">
            <a:avLst/>
          </a:prstGeom>
        </p:spPr>
      </p:pic>
      <p:pic>
        <p:nvPicPr>
          <p:cNvPr id="49" name="Graphic 48" descr="User">
            <a:extLst>
              <a:ext uri="{FF2B5EF4-FFF2-40B4-BE49-F238E27FC236}">
                <a16:creationId xmlns:a16="http://schemas.microsoft.com/office/drawing/2014/main" id="{8165BF33-2174-524A-93E5-3023CBD059A2}"/>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2617367" y="15851721"/>
            <a:ext cx="1472576" cy="1472576"/>
          </a:xfrm>
          <a:prstGeom prst="rect">
            <a:avLst/>
          </a:prstGeom>
        </p:spPr>
      </p:pic>
      <p:pic>
        <p:nvPicPr>
          <p:cNvPr id="50" name="Graphic 49" descr="Stethoscope">
            <a:extLst>
              <a:ext uri="{FF2B5EF4-FFF2-40B4-BE49-F238E27FC236}">
                <a16:creationId xmlns:a16="http://schemas.microsoft.com/office/drawing/2014/main" id="{9BB76986-1080-FE49-ACF4-FC406460F213}"/>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3066773" y="18214234"/>
            <a:ext cx="812462" cy="812462"/>
          </a:xfrm>
          <a:prstGeom prst="rect">
            <a:avLst/>
          </a:prstGeom>
        </p:spPr>
      </p:pic>
      <p:pic>
        <p:nvPicPr>
          <p:cNvPr id="51" name="Graphic 50" descr="Stethoscope">
            <a:extLst>
              <a:ext uri="{FF2B5EF4-FFF2-40B4-BE49-F238E27FC236}">
                <a16:creationId xmlns:a16="http://schemas.microsoft.com/office/drawing/2014/main" id="{E642A4E3-3EF8-5C41-B188-97899DB25AF7}"/>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3066773" y="16551320"/>
            <a:ext cx="812462" cy="812462"/>
          </a:xfrm>
          <a:prstGeom prst="rect">
            <a:avLst/>
          </a:prstGeom>
        </p:spPr>
      </p:pic>
      <p:sp>
        <p:nvSpPr>
          <p:cNvPr id="67" name="TextBox 66">
            <a:extLst>
              <a:ext uri="{FF2B5EF4-FFF2-40B4-BE49-F238E27FC236}">
                <a16:creationId xmlns:a16="http://schemas.microsoft.com/office/drawing/2014/main" id="{6AE43128-7F5A-B242-B8CC-A975F0D289AF}"/>
              </a:ext>
            </a:extLst>
          </p:cNvPr>
          <p:cNvSpPr txBox="1"/>
          <p:nvPr/>
        </p:nvSpPr>
        <p:spPr>
          <a:xfrm>
            <a:off x="9604348" y="16606450"/>
            <a:ext cx="2104106" cy="523220"/>
          </a:xfrm>
          <a:prstGeom prst="rect">
            <a:avLst/>
          </a:prstGeom>
          <a:noFill/>
        </p:spPr>
        <p:txBody>
          <a:bodyPr wrap="square" rtlCol="0">
            <a:spAutoFit/>
          </a:bodyPr>
          <a:lstStyle/>
          <a:p>
            <a:r>
              <a:rPr lang="en-US" sz="2800" dirty="0">
                <a:solidFill>
                  <a:schemeClr val="tx2">
                    <a:lumMod val="50000"/>
                  </a:schemeClr>
                </a:solidFill>
              </a:rPr>
              <a:t>Cardiologist</a:t>
            </a:r>
          </a:p>
        </p:txBody>
      </p:sp>
      <p:sp>
        <p:nvSpPr>
          <p:cNvPr id="78" name="TextBox 77">
            <a:extLst>
              <a:ext uri="{FF2B5EF4-FFF2-40B4-BE49-F238E27FC236}">
                <a16:creationId xmlns:a16="http://schemas.microsoft.com/office/drawing/2014/main" id="{DE19FB80-18CB-BC40-8A85-1DDE474792FE}"/>
              </a:ext>
            </a:extLst>
          </p:cNvPr>
          <p:cNvSpPr txBox="1"/>
          <p:nvPr/>
        </p:nvSpPr>
        <p:spPr>
          <a:xfrm>
            <a:off x="9604348" y="18379633"/>
            <a:ext cx="2505735" cy="523220"/>
          </a:xfrm>
          <a:prstGeom prst="rect">
            <a:avLst/>
          </a:prstGeom>
          <a:noFill/>
        </p:spPr>
        <p:txBody>
          <a:bodyPr wrap="square" rtlCol="0">
            <a:spAutoFit/>
          </a:bodyPr>
          <a:lstStyle/>
          <a:p>
            <a:r>
              <a:rPr lang="en-US" sz="2800" dirty="0">
                <a:solidFill>
                  <a:schemeClr val="tx2">
                    <a:lumMod val="50000"/>
                  </a:schemeClr>
                </a:solidFill>
              </a:rPr>
              <a:t>Pulmonologist</a:t>
            </a:r>
          </a:p>
        </p:txBody>
      </p:sp>
      <p:sp>
        <p:nvSpPr>
          <p:cNvPr id="79" name="TextBox 78">
            <a:extLst>
              <a:ext uri="{FF2B5EF4-FFF2-40B4-BE49-F238E27FC236}">
                <a16:creationId xmlns:a16="http://schemas.microsoft.com/office/drawing/2014/main" id="{45A1FECC-07C9-A34E-AB16-6B26B5F5954C}"/>
              </a:ext>
            </a:extLst>
          </p:cNvPr>
          <p:cNvSpPr txBox="1"/>
          <p:nvPr/>
        </p:nvSpPr>
        <p:spPr>
          <a:xfrm>
            <a:off x="1065031" y="18379633"/>
            <a:ext cx="1815462" cy="523220"/>
          </a:xfrm>
          <a:prstGeom prst="rect">
            <a:avLst/>
          </a:prstGeom>
          <a:noFill/>
        </p:spPr>
        <p:txBody>
          <a:bodyPr wrap="square" rtlCol="0">
            <a:spAutoFit/>
          </a:bodyPr>
          <a:lstStyle/>
          <a:p>
            <a:r>
              <a:rPr lang="en-US" sz="2800" dirty="0">
                <a:solidFill>
                  <a:schemeClr val="tx2">
                    <a:lumMod val="50000"/>
                  </a:schemeClr>
                </a:solidFill>
              </a:rPr>
              <a:t>Hospitalist</a:t>
            </a:r>
          </a:p>
        </p:txBody>
      </p:sp>
      <p:sp>
        <p:nvSpPr>
          <p:cNvPr id="80" name="TextBox 79">
            <a:extLst>
              <a:ext uri="{FF2B5EF4-FFF2-40B4-BE49-F238E27FC236}">
                <a16:creationId xmlns:a16="http://schemas.microsoft.com/office/drawing/2014/main" id="{5BF78DEC-D459-AC40-9EA4-287C3B8B2E67}"/>
              </a:ext>
            </a:extLst>
          </p:cNvPr>
          <p:cNvSpPr txBox="1"/>
          <p:nvPr/>
        </p:nvSpPr>
        <p:spPr>
          <a:xfrm>
            <a:off x="1055082" y="16597636"/>
            <a:ext cx="1815462" cy="523220"/>
          </a:xfrm>
          <a:prstGeom prst="rect">
            <a:avLst/>
          </a:prstGeom>
          <a:noFill/>
        </p:spPr>
        <p:txBody>
          <a:bodyPr wrap="square" rtlCol="0">
            <a:spAutoFit/>
          </a:bodyPr>
          <a:lstStyle/>
          <a:p>
            <a:r>
              <a:rPr lang="en-US" sz="2800" dirty="0">
                <a:solidFill>
                  <a:schemeClr val="tx2">
                    <a:lumMod val="50000"/>
                  </a:schemeClr>
                </a:solidFill>
              </a:rPr>
              <a:t>Oncologist</a:t>
            </a:r>
          </a:p>
        </p:txBody>
      </p:sp>
      <p:pic>
        <p:nvPicPr>
          <p:cNvPr id="73" name="Picture 72">
            <a:extLst>
              <a:ext uri="{FF2B5EF4-FFF2-40B4-BE49-F238E27FC236}">
                <a16:creationId xmlns:a16="http://schemas.microsoft.com/office/drawing/2014/main" id="{49867AE7-340E-004A-B2E6-518AA12F4C72}"/>
              </a:ext>
            </a:extLst>
          </p:cNvPr>
          <p:cNvPicPr>
            <a:picLocks noChangeAspect="1"/>
          </p:cNvPicPr>
          <p:nvPr/>
        </p:nvPicPr>
        <p:blipFill>
          <a:blip r:embed="rId17"/>
          <a:stretch>
            <a:fillRect/>
          </a:stretch>
        </p:blipFill>
        <p:spPr>
          <a:xfrm>
            <a:off x="14100366" y="19798179"/>
            <a:ext cx="15560441" cy="9440832"/>
          </a:xfrm>
          <a:prstGeom prst="rect">
            <a:avLst/>
          </a:prstGeom>
        </p:spPr>
      </p:pic>
      <p:sp>
        <p:nvSpPr>
          <p:cNvPr id="2" name="Rectangle 1">
            <a:extLst>
              <a:ext uri="{FF2B5EF4-FFF2-40B4-BE49-F238E27FC236}">
                <a16:creationId xmlns:a16="http://schemas.microsoft.com/office/drawing/2014/main" id="{DAAC408D-6B5C-5A40-9F7E-F80086AFE6F2}"/>
              </a:ext>
            </a:extLst>
          </p:cNvPr>
          <p:cNvSpPr/>
          <p:nvPr/>
        </p:nvSpPr>
        <p:spPr>
          <a:xfrm>
            <a:off x="35792229" y="11625943"/>
            <a:ext cx="424542" cy="2642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09527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3246</TotalTime>
  <Words>718</Words>
  <Application>Microsoft Macintosh PowerPoint</Application>
  <PresentationFormat>Custom</PresentationFormat>
  <Paragraphs>99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Radtke</dc:creator>
  <cp:lastModifiedBy>Tyler S Radtke</cp:lastModifiedBy>
  <cp:revision>119</cp:revision>
  <cp:lastPrinted>2018-07-30T13:52:07Z</cp:lastPrinted>
  <dcterms:created xsi:type="dcterms:W3CDTF">2018-07-23T14:33:33Z</dcterms:created>
  <dcterms:modified xsi:type="dcterms:W3CDTF">2018-07-30T13:55:24Z</dcterms:modified>
</cp:coreProperties>
</file>